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4"/>
  </p:notesMasterIdLst>
  <p:sldIdLst>
    <p:sldId id="256" r:id="rId2"/>
    <p:sldId id="340" r:id="rId3"/>
    <p:sldId id="295" r:id="rId4"/>
    <p:sldId id="294" r:id="rId5"/>
    <p:sldId id="298" r:id="rId6"/>
    <p:sldId id="330" r:id="rId7"/>
    <p:sldId id="296" r:id="rId8"/>
    <p:sldId id="331" r:id="rId9"/>
    <p:sldId id="314" r:id="rId10"/>
    <p:sldId id="315" r:id="rId11"/>
    <p:sldId id="316" r:id="rId12"/>
    <p:sldId id="300" r:id="rId13"/>
    <p:sldId id="301" r:id="rId14"/>
    <p:sldId id="302" r:id="rId15"/>
    <p:sldId id="304" r:id="rId16"/>
    <p:sldId id="334" r:id="rId17"/>
    <p:sldId id="305" r:id="rId18"/>
    <p:sldId id="307" r:id="rId19"/>
    <p:sldId id="308" r:id="rId20"/>
    <p:sldId id="309" r:id="rId21"/>
    <p:sldId id="306" r:id="rId22"/>
    <p:sldId id="310" r:id="rId23"/>
    <p:sldId id="311" r:id="rId24"/>
    <p:sldId id="312" r:id="rId25"/>
    <p:sldId id="313" r:id="rId26"/>
    <p:sldId id="317" r:id="rId27"/>
    <p:sldId id="318" r:id="rId28"/>
    <p:sldId id="319" r:id="rId29"/>
    <p:sldId id="320" r:id="rId30"/>
    <p:sldId id="321" r:id="rId31"/>
    <p:sldId id="322" r:id="rId32"/>
    <p:sldId id="323" r:id="rId33"/>
    <p:sldId id="335" r:id="rId34"/>
    <p:sldId id="336" r:id="rId35"/>
    <p:sldId id="324" r:id="rId36"/>
    <p:sldId id="337" r:id="rId37"/>
    <p:sldId id="338" r:id="rId38"/>
    <p:sldId id="326" r:id="rId39"/>
    <p:sldId id="327" r:id="rId40"/>
    <p:sldId id="328" r:id="rId41"/>
    <p:sldId id="329" r:id="rId42"/>
    <p:sldId id="29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5EA4"/>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56" autoAdjust="0"/>
  </p:normalViewPr>
  <p:slideViewPr>
    <p:cSldViewPr>
      <p:cViewPr varScale="1">
        <p:scale>
          <a:sx n="66" d="100"/>
          <a:sy n="66" d="100"/>
        </p:scale>
        <p:origin x="185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F99F7B-4C35-4263-9D26-CB4CBEEB2F52}" type="datetimeFigureOut">
              <a:rPr lang="en-US" smtClean="0"/>
              <a:pPr/>
              <a:t>9/23/2019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F5BE34-2300-42E4-8609-47001616435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Image_enhancement"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en.wikipedia.org/wiki/Logarithm" TargetMode="External"/><Relationship Id="rId4" Type="http://schemas.openxmlformats.org/officeDocument/2006/relationships/hyperlink" Target="http://en.wikipedia.org/w/index.php?title=Multiplicative_noise&amp;action=edit&amp;redlink=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use of frequency methods in image processing is well established.  It owes its existence partly to the regular use of this approach in electrical engineering and electronic signal processing; many of the benefits that have accrued in these activities have also extended to 2D imaging (as well as 3D and other forms).  There are a number of operations in measurement and processing of images that can be performed with great convenience in the frequency domain, but can only be achieved in the (more familiar) spatial domain with significantly greater computational effort.</a:t>
            </a:r>
          </a:p>
          <a:p>
            <a:r>
              <a:rPr lang="en-US" dirty="0" smtClean="0"/>
              <a:t>In some cases frequency methods receive less attention than they possibly deserve, perhaps because their notation is regarded by many as intimidating and the underlying theory is somewhat mathematical.</a:t>
            </a:r>
          </a:p>
          <a:p>
            <a:r>
              <a:rPr lang="en-US" dirty="0" smtClean="0"/>
              <a:t>Frequency methods are applied in imaging work for several different reasons.  In some cases these lead to methods of image compression, in which the amount of data used to represent the image can be reduced without objectionable loss in fidelity.  Frequency methods lead to an elegant method for performing spatial filtering as an alternative to the spatial convolution approach (already encountered as low-pass and high-pass filter masks).  They are also widely used in reconstruction of 2D and 3D images from 1D and 2D ‘slices’, in the procedure known as </a:t>
            </a:r>
            <a:r>
              <a:rPr lang="en-US" i="1" dirty="0" smtClean="0"/>
              <a:t>tomography</a:t>
            </a:r>
            <a:r>
              <a:rPr lang="en-US" dirty="0" smtClean="0"/>
              <a: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FF5BE34-2300-42E4-8609-470016164357}"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Frequency methods: the Fourier Transform</a:t>
            </a:r>
          </a:p>
          <a:p>
            <a:r>
              <a:rPr lang="en-US" dirty="0" smtClean="0"/>
              <a:t>FREQUENCY refers to the RATE OF REPETITION of some periodic event.  In imaging, SPATIAL FREQUENCY is the rate at which the brightness of an image changes with position in space.  High spatial frequencies correspond to rapidly varying, fine detail; low spatial frequencies correspond to slowly changing brightness.</a:t>
            </a:r>
          </a:p>
          <a:p>
            <a:r>
              <a:rPr lang="en-US" dirty="0" smtClean="0"/>
              <a:t>Theory shows that any varying signal (1D or 2D) can be decomposed or TRANSFORMED into a series of simple periodic variations.  The Fourier Transform is one of the best known techniques for performing such a decomposition, and decomposes the signal into a set of sine waves of different frequencies.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FF5BE34-2300-42E4-8609-470016164357}"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Notch filter are used to remove repetitive "Spectral" noise from an </a:t>
            </a:r>
            <a:r>
              <a:rPr lang="en-US" sz="1200" b="1" i="0" kern="1200" dirty="0" smtClean="0">
                <a:solidFill>
                  <a:schemeClr val="tx1"/>
                </a:solidFill>
                <a:effectLst/>
                <a:latin typeface="+mn-lt"/>
                <a:ea typeface="+mn-ea"/>
                <a:cs typeface="+mn-cs"/>
              </a:rPr>
              <a:t>image</a:t>
            </a:r>
            <a:r>
              <a:rPr lang="en-US" sz="1200" b="0" i="0" kern="1200" dirty="0" smtClean="0">
                <a:solidFill>
                  <a:schemeClr val="tx1"/>
                </a:solidFill>
                <a:effectLst/>
                <a:latin typeface="+mn-lt"/>
                <a:ea typeface="+mn-ea"/>
                <a:cs typeface="+mn-cs"/>
              </a:rPr>
              <a:t>. are like a narrow </a:t>
            </a:r>
            <a:r>
              <a:rPr lang="en-US" sz="1200" b="0" i="0" kern="1200" dirty="0" err="1" smtClean="0">
                <a:solidFill>
                  <a:schemeClr val="tx1"/>
                </a:solidFill>
                <a:effectLst/>
                <a:latin typeface="+mn-lt"/>
                <a:ea typeface="+mn-ea"/>
                <a:cs typeface="+mn-cs"/>
              </a:rPr>
              <a:t>highpass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filter</a:t>
            </a:r>
            <a:r>
              <a:rPr lang="en-US" sz="1200" b="0" i="0" kern="1200" dirty="0" smtClean="0">
                <a:solidFill>
                  <a:schemeClr val="tx1"/>
                </a:solidFill>
                <a:effectLst/>
                <a:latin typeface="+mn-lt"/>
                <a:ea typeface="+mn-ea"/>
                <a:cs typeface="+mn-cs"/>
              </a:rPr>
              <a:t>, but they "</a:t>
            </a:r>
            <a:r>
              <a:rPr lang="en-US" sz="1200" b="1" i="0" kern="1200" dirty="0" smtClean="0">
                <a:solidFill>
                  <a:schemeClr val="tx1"/>
                </a:solidFill>
                <a:effectLst/>
                <a:latin typeface="+mn-lt"/>
                <a:ea typeface="+mn-ea"/>
                <a:cs typeface="+mn-cs"/>
              </a:rPr>
              <a:t>notch</a:t>
            </a:r>
            <a:r>
              <a:rPr lang="en-US" sz="1200" b="0" i="0" kern="1200" dirty="0" smtClean="0">
                <a:solidFill>
                  <a:schemeClr val="tx1"/>
                </a:solidFill>
                <a:effectLst/>
                <a:latin typeface="+mn-lt"/>
                <a:ea typeface="+mn-ea"/>
                <a:cs typeface="+mn-cs"/>
              </a:rPr>
              <a:t>" out frequencies other than the dc component.</a:t>
            </a:r>
            <a:endParaRPr lang="en-US" dirty="0"/>
          </a:p>
        </p:txBody>
      </p:sp>
      <p:sp>
        <p:nvSpPr>
          <p:cNvPr id="4" name="Slide Number Placeholder 3"/>
          <p:cNvSpPr>
            <a:spLocks noGrp="1"/>
          </p:cNvSpPr>
          <p:nvPr>
            <p:ph type="sldNum" sz="quarter" idx="10"/>
          </p:nvPr>
        </p:nvSpPr>
        <p:spPr/>
        <p:txBody>
          <a:bodyPr/>
          <a:lstStyle/>
          <a:p>
            <a:fld id="{9FF5BE34-2300-42E4-8609-470016164357}" type="slidenum">
              <a:rPr lang="en-US" smtClean="0"/>
              <a:pPr/>
              <a:t>8</a:t>
            </a:fld>
            <a:endParaRPr lang="en-US"/>
          </a:p>
        </p:txBody>
      </p:sp>
    </p:spTree>
    <p:extLst>
      <p:ext uri="{BB962C8B-B14F-4D97-AF65-F5344CB8AC3E}">
        <p14:creationId xmlns:p14="http://schemas.microsoft.com/office/powerpoint/2010/main" val="38674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err="1" smtClean="0">
                <a:latin typeface="Times New Roman" pitchFamily="18" charset="0"/>
                <a:cs typeface="Times New Roman" pitchFamily="18" charset="0"/>
              </a:rPr>
              <a:t>Homomorphic</a:t>
            </a:r>
            <a:r>
              <a:rPr lang="en-US" sz="1000" dirty="0" smtClean="0">
                <a:latin typeface="Times New Roman" pitchFamily="18" charset="0"/>
                <a:cs typeface="Times New Roman" pitchFamily="18" charset="0"/>
              </a:rPr>
              <a:t> filter is sometimes used for </a:t>
            </a:r>
            <a:r>
              <a:rPr lang="en-US" sz="1000" dirty="0" smtClean="0">
                <a:latin typeface="Times New Roman" pitchFamily="18" charset="0"/>
                <a:cs typeface="Times New Roman" pitchFamily="18" charset="0"/>
                <a:hlinkClick r:id="rId3" tooltip="Image enhancement"/>
              </a:rPr>
              <a:t>image enhancement</a:t>
            </a:r>
            <a:r>
              <a:rPr lang="en-US" sz="1000" dirty="0" smtClean="0">
                <a:latin typeface="Times New Roman" pitchFamily="18" charset="0"/>
                <a:cs typeface="Times New Roman" pitchFamily="18" charset="0"/>
              </a:rPr>
              <a:t>. It simultaneously normalizes the brightness across an image and increases contrast. Here </a:t>
            </a:r>
            <a:r>
              <a:rPr lang="en-US" sz="1000" dirty="0" err="1" smtClean="0">
                <a:latin typeface="Times New Roman" pitchFamily="18" charset="0"/>
                <a:cs typeface="Times New Roman" pitchFamily="18" charset="0"/>
              </a:rPr>
              <a:t>homomorphic</a:t>
            </a:r>
            <a:r>
              <a:rPr lang="en-US" sz="1000" dirty="0" smtClean="0">
                <a:latin typeface="Times New Roman" pitchFamily="18" charset="0"/>
                <a:cs typeface="Times New Roman" pitchFamily="18" charset="0"/>
              </a:rPr>
              <a:t> filtering is used to remove </a:t>
            </a:r>
            <a:r>
              <a:rPr lang="en-US" sz="1000" dirty="0" smtClean="0">
                <a:latin typeface="Times New Roman" pitchFamily="18" charset="0"/>
                <a:cs typeface="Times New Roman" pitchFamily="18" charset="0"/>
                <a:hlinkClick r:id="rId4" tooltip="Multiplicative noise (page does not exist)"/>
              </a:rPr>
              <a:t>multiplicative noise</a:t>
            </a:r>
            <a:r>
              <a:rPr lang="en-US" sz="1000" dirty="0" smtClean="0">
                <a:latin typeface="Times New Roman" pitchFamily="18" charset="0"/>
                <a:cs typeface="Times New Roman" pitchFamily="18" charset="0"/>
              </a:rPr>
              <a:t>. Illumination and reflectance are not separable, but their approximate locations in the frequency domain may be located. Since illumination and reflectance combine multiplicatively, the components are made additive by taking the </a:t>
            </a:r>
            <a:r>
              <a:rPr lang="en-US" sz="1000" dirty="0" smtClean="0">
                <a:latin typeface="Times New Roman" pitchFamily="18" charset="0"/>
                <a:cs typeface="Times New Roman" pitchFamily="18" charset="0"/>
                <a:hlinkClick r:id="rId5" tooltip="Logarithm"/>
              </a:rPr>
              <a:t>logarithm</a:t>
            </a:r>
            <a:r>
              <a:rPr lang="en-US" sz="1000" dirty="0" smtClean="0">
                <a:latin typeface="Times New Roman" pitchFamily="18" charset="0"/>
                <a:cs typeface="Times New Roman" pitchFamily="18" charset="0"/>
              </a:rPr>
              <a:t> of the image intensity, so that these multiplicative components of the image can be separated linearly in the frequency domain. Illumination variations can be thought of as a multiplicative noise, and can be reduced by filtering in the log domain.</a:t>
            </a:r>
          </a:p>
          <a:p>
            <a:r>
              <a:rPr lang="en-US" sz="1000" dirty="0" smtClean="0">
                <a:latin typeface="Times New Roman" pitchFamily="18" charset="0"/>
                <a:cs typeface="Times New Roman" pitchFamily="18" charset="0"/>
              </a:rPr>
              <a:t>To make the illumination of an image more even, the high-frequency components are increased and low-frequency components are decreased, because the high-frequency components are assumed to represent mostly the reflectance in the scene (the amount of light reflected off the object in the scene), whereas the low-frequency components are assumed to represent mostly the illumination in the scene.</a:t>
            </a:r>
          </a:p>
          <a:p>
            <a:endParaRPr lang="en-US" sz="100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9FF5BE34-2300-42E4-8609-470016164357}" type="slidenum">
              <a:rPr lang="en-US" smtClean="0"/>
              <a:pPr/>
              <a:t>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AC41BFBD-A7F9-4481-95E6-12966DAFA953}" type="datetimeFigureOut">
              <a:rPr lang="en-US" smtClean="0"/>
              <a:pPr/>
              <a:t>9/23/2019</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CB72B52E-3F53-47C8-9AB3-27D4CFC65B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C41BFBD-A7F9-4481-95E6-12966DAFA953}"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2B52E-3F53-47C8-9AB3-27D4CFC65BC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AC41BFBD-A7F9-4481-95E6-12966DAFA953}" type="datetimeFigureOut">
              <a:rPr lang="en-US" smtClean="0"/>
              <a:pPr/>
              <a:t>9/23/2019</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B72B52E-3F53-47C8-9AB3-27D4CFC65BC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C41BFBD-A7F9-4481-95E6-12966DAFA953}"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72B52E-3F53-47C8-9AB3-27D4CFC65BC2}"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AC41BFBD-A7F9-4481-95E6-12966DAFA953}" type="datetimeFigureOut">
              <a:rPr lang="en-US" smtClean="0"/>
              <a:pPr/>
              <a:t>9/23/2019</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B72B52E-3F53-47C8-9AB3-27D4CFC65BC2}"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AC41BFBD-A7F9-4481-95E6-12966DAFA953}" type="datetimeFigureOut">
              <a:rPr lang="en-US" smtClean="0"/>
              <a:pPr/>
              <a:t>9/23/2019</a:t>
            </a:fld>
            <a:endParaRPr lang="en-US"/>
          </a:p>
        </p:txBody>
      </p:sp>
      <p:sp>
        <p:nvSpPr>
          <p:cNvPr id="10" name="Slide Number Placeholder 9"/>
          <p:cNvSpPr>
            <a:spLocks noGrp="1"/>
          </p:cNvSpPr>
          <p:nvPr>
            <p:ph type="sldNum" sz="quarter" idx="16"/>
          </p:nvPr>
        </p:nvSpPr>
        <p:spPr/>
        <p:txBody>
          <a:bodyPr rtlCol="0"/>
          <a:lstStyle/>
          <a:p>
            <a:fld id="{CB72B52E-3F53-47C8-9AB3-27D4CFC65BC2}"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AC41BFBD-A7F9-4481-95E6-12966DAFA953}" type="datetimeFigureOut">
              <a:rPr lang="en-US" smtClean="0"/>
              <a:pPr/>
              <a:t>9/23/2019</a:t>
            </a:fld>
            <a:endParaRPr lang="en-US"/>
          </a:p>
        </p:txBody>
      </p:sp>
      <p:sp>
        <p:nvSpPr>
          <p:cNvPr id="12" name="Slide Number Placeholder 11"/>
          <p:cNvSpPr>
            <a:spLocks noGrp="1"/>
          </p:cNvSpPr>
          <p:nvPr>
            <p:ph type="sldNum" sz="quarter" idx="16"/>
          </p:nvPr>
        </p:nvSpPr>
        <p:spPr/>
        <p:txBody>
          <a:bodyPr rtlCol="0"/>
          <a:lstStyle/>
          <a:p>
            <a:fld id="{CB72B52E-3F53-47C8-9AB3-27D4CFC65BC2}"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C41BFBD-A7F9-4481-95E6-12966DAFA953}" type="datetimeFigureOut">
              <a:rPr lang="en-US" smtClean="0"/>
              <a:pPr/>
              <a:t>9/23/2019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B72B52E-3F53-47C8-9AB3-27D4CFC65B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1BFBD-A7F9-4481-95E6-12966DAFA953}" type="datetimeFigureOut">
              <a:rPr lang="en-US" smtClean="0"/>
              <a:pPr/>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B72B52E-3F53-47C8-9AB3-27D4CFC65B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C41BFBD-A7F9-4481-95E6-12966DAFA953}"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B72B52E-3F53-47C8-9AB3-27D4CFC65BC2}"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AC41BFBD-A7F9-4481-95E6-12966DAFA953}" type="datetimeFigureOut">
              <a:rPr lang="en-US" smtClean="0"/>
              <a:pPr/>
              <a:t>9/23/2019</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B72B52E-3F53-47C8-9AB3-27D4CFC65BC2}"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AC41BFBD-A7F9-4481-95E6-12966DAFA953}" type="datetimeFigureOut">
              <a:rPr lang="en-US" smtClean="0"/>
              <a:pPr/>
              <a:t>9/23/2019</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CB72B52E-3F53-47C8-9AB3-27D4CFC65BC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w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oleObject" Target="../embeddings/oleObject5.bin"/><Relationship Id="rId4" Type="http://schemas.openxmlformats.org/officeDocument/2006/relationships/image" Target="../media/image36.wmf"/></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emf"/><Relationship Id="rId5" Type="http://schemas.openxmlformats.org/officeDocument/2006/relationships/oleObject" Target="../embeddings/oleObject7.bin"/><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62.png"/><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0.wmf"/><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oleObject" Target="../embeddings/oleObject8.bin"/><Relationship Id="rId9"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0.wmf"/><Relationship Id="rId5" Type="http://schemas.openxmlformats.org/officeDocument/2006/relationships/oleObject" Target="../embeddings/oleObject14.bin"/><Relationship Id="rId4" Type="http://schemas.openxmlformats.org/officeDocument/2006/relationships/image" Target="../media/image61.wmf"/></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924800" cy="1752600"/>
          </a:xfrm>
        </p:spPr>
        <p:txBody>
          <a:bodyPr>
            <a:noAutofit/>
          </a:bodyPr>
          <a:lstStyle/>
          <a:p>
            <a:pPr algn="ctr"/>
            <a:r>
              <a:rPr lang="en-US" sz="5400" cap="none" dirty="0" smtClean="0">
                <a:solidFill>
                  <a:schemeClr val="tx1"/>
                </a:solidFill>
                <a:latin typeface="Berlin Sans FB Demi" pitchFamily="34" charset="0"/>
                <a:ea typeface="ＭＳ Ｐゴシック"/>
                <a:cs typeface="ＭＳ Ｐゴシック"/>
              </a:rPr>
              <a:t>Image Enhancement In Frequency Domain</a:t>
            </a:r>
            <a:endParaRPr lang="en-US" sz="5400" cap="none" dirty="0">
              <a:solidFill>
                <a:schemeClr val="bg1"/>
              </a:solidFill>
              <a:latin typeface="Berlin Sans FB Demi" pitchFamily="34" charset="0"/>
              <a:ea typeface="ＭＳ Ｐゴシック"/>
              <a:cs typeface="ＭＳ Ｐゴシック"/>
            </a:endParaRPr>
          </a:p>
        </p:txBody>
      </p:sp>
      <p:sp>
        <p:nvSpPr>
          <p:cNvPr id="3" name="Subtitle 2"/>
          <p:cNvSpPr>
            <a:spLocks noGrp="1"/>
          </p:cNvSpPr>
          <p:nvPr>
            <p:ph type="subTitle" idx="1"/>
          </p:nvPr>
        </p:nvSpPr>
        <p:spPr/>
        <p:txBody>
          <a:bodyPr/>
          <a:lstStyle/>
          <a:p>
            <a:endParaRPr lang="en-US" dirty="0"/>
          </a:p>
        </p:txBody>
      </p:sp>
      <p:sp>
        <p:nvSpPr>
          <p:cNvPr id="5" name="TextBox 4"/>
          <p:cNvSpPr txBox="1"/>
          <p:nvPr/>
        </p:nvSpPr>
        <p:spPr>
          <a:xfrm>
            <a:off x="228600" y="6172200"/>
            <a:ext cx="1905000" cy="461665"/>
          </a:xfrm>
          <a:prstGeom prst="rect">
            <a:avLst/>
          </a:prstGeom>
          <a:noFill/>
        </p:spPr>
        <p:txBody>
          <a:bodyPr wrap="square" rtlCol="0">
            <a:spAutoFit/>
          </a:bodyPr>
          <a:lstStyle/>
          <a:p>
            <a:r>
              <a:rPr lang="en-US" sz="2400" b="1" dirty="0" smtClean="0"/>
              <a:t>Dr A S </a:t>
            </a:r>
            <a:r>
              <a:rPr lang="en-US" sz="2400" b="1" dirty="0" err="1" smtClean="0"/>
              <a:t>Jalal</a:t>
            </a:r>
            <a:endParaRPr lang="en-US" sz="2400" b="1" dirty="0"/>
          </a:p>
        </p:txBody>
      </p:sp>
      <p:pic>
        <p:nvPicPr>
          <p:cNvPr id="6" name="Picture 2"/>
          <p:cNvPicPr>
            <a:picLocks noChangeAspect="1" noChangeArrowheads="1"/>
          </p:cNvPicPr>
          <p:nvPr/>
        </p:nvPicPr>
        <p:blipFill>
          <a:blip r:embed="rId3" cstate="print"/>
          <a:srcRect/>
          <a:stretch>
            <a:fillRect/>
          </a:stretch>
        </p:blipFill>
        <p:spPr bwMode="auto">
          <a:xfrm>
            <a:off x="2514600" y="6019800"/>
            <a:ext cx="6477000" cy="773873"/>
          </a:xfrm>
          <a:prstGeom prst="rect">
            <a:avLst/>
          </a:prstGeom>
          <a:noFill/>
          <a:ln w="9525">
            <a:noFill/>
            <a:miter lim="800000"/>
            <a:headEnd/>
            <a:tailEnd/>
          </a:ln>
        </p:spPr>
      </p:pic>
      <p:pic>
        <p:nvPicPr>
          <p:cNvPr id="9" name="Picture 1031"/>
          <p:cNvPicPr>
            <a:picLocks noChangeAspect="1" noChangeArrowheads="1"/>
          </p:cNvPicPr>
          <p:nvPr/>
        </p:nvPicPr>
        <p:blipFill>
          <a:blip r:embed="rId4" cstate="print"/>
          <a:srcRect/>
          <a:stretch>
            <a:fillRect/>
          </a:stretch>
        </p:blipFill>
        <p:spPr bwMode="auto">
          <a:xfrm>
            <a:off x="3200400" y="3409950"/>
            <a:ext cx="2657475" cy="2000250"/>
          </a:xfrm>
          <a:prstGeom prst="rect">
            <a:avLst/>
          </a:prstGeom>
          <a:noFill/>
          <a:ln w="9525">
            <a:noFill/>
            <a:miter lim="800000"/>
            <a:headEnd/>
            <a:tailEnd/>
          </a:ln>
          <a:effectLst/>
        </p:spPr>
      </p:pic>
      <p:pic>
        <p:nvPicPr>
          <p:cNvPr id="10" name="Picture 1032"/>
          <p:cNvPicPr>
            <a:picLocks noChangeAspect="1" noChangeArrowheads="1"/>
          </p:cNvPicPr>
          <p:nvPr/>
        </p:nvPicPr>
        <p:blipFill>
          <a:blip r:embed="rId5" cstate="print"/>
          <a:srcRect l="8603" t="6226" r="5376" b="9727"/>
          <a:stretch>
            <a:fillRect/>
          </a:stretch>
        </p:blipFill>
        <p:spPr bwMode="auto">
          <a:xfrm>
            <a:off x="5943600" y="2419350"/>
            <a:ext cx="2590800" cy="2332038"/>
          </a:xfrm>
          <a:prstGeom prst="rect">
            <a:avLst/>
          </a:prstGeom>
          <a:noFill/>
          <a:ln w="9525">
            <a:noFill/>
            <a:miter lim="800000"/>
            <a:headEnd/>
            <a:tailEnd/>
          </a:ln>
          <a:effectLst/>
        </p:spPr>
      </p:pic>
      <p:pic>
        <p:nvPicPr>
          <p:cNvPr id="11" name="Picture 1033"/>
          <p:cNvPicPr>
            <a:picLocks noChangeAspect="1" noChangeArrowheads="1"/>
          </p:cNvPicPr>
          <p:nvPr/>
        </p:nvPicPr>
        <p:blipFill>
          <a:blip r:embed="rId6" cstate="print"/>
          <a:srcRect l="14337" t="7339" r="16846" b="8257"/>
          <a:stretch>
            <a:fillRect/>
          </a:stretch>
        </p:blipFill>
        <p:spPr bwMode="auto">
          <a:xfrm>
            <a:off x="685800" y="2355850"/>
            <a:ext cx="2438400" cy="2336800"/>
          </a:xfrm>
          <a:prstGeom prst="rect">
            <a:avLst/>
          </a:prstGeom>
          <a:solidFill>
            <a:srgbClr val="00B0F0"/>
          </a:solidFill>
          <a:ln w="9525">
            <a:noFill/>
            <a:miter lim="800000"/>
            <a:headEnd/>
            <a:tailEnd/>
          </a:ln>
          <a:effectLst/>
        </p:spPr>
      </p:pic>
      <p:sp>
        <p:nvSpPr>
          <p:cNvPr id="12" name="Text Box 1034"/>
          <p:cNvSpPr txBox="1">
            <a:spLocks noChangeArrowheads="1"/>
          </p:cNvSpPr>
          <p:nvPr/>
        </p:nvSpPr>
        <p:spPr bwMode="auto">
          <a:xfrm>
            <a:off x="0" y="4888468"/>
            <a:ext cx="3657600" cy="369332"/>
          </a:xfrm>
          <a:prstGeom prst="rect">
            <a:avLst/>
          </a:prstGeom>
          <a:noFill/>
          <a:ln w="9525">
            <a:noFill/>
            <a:miter lim="800000"/>
            <a:headEnd/>
            <a:tailEnd/>
          </a:ln>
          <a:effectLst/>
        </p:spPr>
        <p:txBody>
          <a:bodyPr>
            <a:spAutoFit/>
          </a:bodyPr>
          <a:lstStyle/>
          <a:p>
            <a:pPr algn="ctr">
              <a:spcBef>
                <a:spcPct val="50000"/>
              </a:spcBef>
            </a:pPr>
            <a:r>
              <a:rPr lang="en-US" dirty="0"/>
              <a:t>Original </a:t>
            </a:r>
            <a:r>
              <a:rPr lang="en-US" dirty="0" smtClean="0"/>
              <a:t>image</a:t>
            </a:r>
            <a:endParaRPr lang="en-US" dirty="0"/>
          </a:p>
        </p:txBody>
      </p:sp>
      <p:sp>
        <p:nvSpPr>
          <p:cNvPr id="13" name="Text Box 1035"/>
          <p:cNvSpPr txBox="1">
            <a:spLocks noChangeArrowheads="1"/>
          </p:cNvSpPr>
          <p:nvPr/>
        </p:nvSpPr>
        <p:spPr bwMode="auto">
          <a:xfrm>
            <a:off x="5105400" y="4888468"/>
            <a:ext cx="3962400" cy="369332"/>
          </a:xfrm>
          <a:prstGeom prst="rect">
            <a:avLst/>
          </a:prstGeom>
          <a:noFill/>
          <a:ln w="9525">
            <a:noFill/>
            <a:miter lim="800000"/>
            <a:headEnd/>
            <a:tailEnd/>
          </a:ln>
          <a:effectLst/>
        </p:spPr>
        <p:txBody>
          <a:bodyPr>
            <a:spAutoFit/>
          </a:bodyPr>
          <a:lstStyle/>
          <a:p>
            <a:pPr algn="ctr">
              <a:spcBef>
                <a:spcPct val="50000"/>
              </a:spcBef>
            </a:pPr>
            <a:r>
              <a:rPr lang="en-US" dirty="0"/>
              <a:t>Filtered </a:t>
            </a:r>
            <a:r>
              <a:rPr lang="en-US" dirty="0" smtClean="0"/>
              <a:t>image</a:t>
            </a:r>
            <a:endParaRPr lang="en-US" dirty="0"/>
          </a:p>
        </p:txBody>
      </p:sp>
      <p:sp>
        <p:nvSpPr>
          <p:cNvPr id="14" name="AutoShape 1037"/>
          <p:cNvSpPr>
            <a:spLocks noChangeArrowheads="1"/>
          </p:cNvSpPr>
          <p:nvPr/>
        </p:nvSpPr>
        <p:spPr bwMode="auto">
          <a:xfrm rot="2547687">
            <a:off x="3100388" y="3398838"/>
            <a:ext cx="838200" cy="90487"/>
          </a:xfrm>
          <a:prstGeom prst="rightArrow">
            <a:avLst>
              <a:gd name="adj1" fmla="val 50000"/>
              <a:gd name="adj2" fmla="val 231580"/>
            </a:avLst>
          </a:prstGeom>
          <a:solidFill>
            <a:srgbClr val="FFFF00"/>
          </a:solidFill>
          <a:ln w="9525">
            <a:solidFill>
              <a:schemeClr val="bg2"/>
            </a:solidFill>
            <a:miter lim="800000"/>
            <a:headEnd/>
            <a:tailEnd/>
          </a:ln>
          <a:effectLst/>
        </p:spPr>
        <p:txBody>
          <a:bodyPr wrap="none" anchor="ctr"/>
          <a:lstStyle/>
          <a:p>
            <a:endParaRPr lang="en-US"/>
          </a:p>
        </p:txBody>
      </p:sp>
      <p:sp>
        <p:nvSpPr>
          <p:cNvPr id="15" name="AutoShape 1038"/>
          <p:cNvSpPr>
            <a:spLocks noChangeArrowheads="1"/>
          </p:cNvSpPr>
          <p:nvPr/>
        </p:nvSpPr>
        <p:spPr bwMode="auto">
          <a:xfrm rot="18747687">
            <a:off x="5284390" y="3402806"/>
            <a:ext cx="838200" cy="90487"/>
          </a:xfrm>
          <a:prstGeom prst="rightArrow">
            <a:avLst>
              <a:gd name="adj1" fmla="val 50000"/>
              <a:gd name="adj2" fmla="val 231580"/>
            </a:avLst>
          </a:prstGeom>
          <a:solidFill>
            <a:srgbClr val="FFFF00"/>
          </a:solidFill>
          <a:ln w="9525">
            <a:solidFill>
              <a:schemeClr val="bg2"/>
            </a:solidFill>
            <a:miter lim="800000"/>
            <a:headEnd/>
            <a:tailEnd/>
          </a:ln>
          <a:effectLst/>
        </p:spPr>
        <p:txBody>
          <a:bodyPr wrap="none" anchor="ctr"/>
          <a:lstStyle/>
          <a:p>
            <a:endParaRPr lang="en-US"/>
          </a:p>
        </p:txBody>
      </p:sp>
      <p:pic>
        <p:nvPicPr>
          <p:cNvPr id="16" name="Picture 2"/>
          <p:cNvPicPr>
            <a:picLocks noChangeAspect="1" noChangeArrowheads="1"/>
          </p:cNvPicPr>
          <p:nvPr/>
        </p:nvPicPr>
        <p:blipFill>
          <a:blip r:embed="rId7" cstate="print"/>
          <a:srcRect/>
          <a:stretch>
            <a:fillRect/>
          </a:stretch>
        </p:blipFill>
        <p:spPr bwMode="auto">
          <a:xfrm>
            <a:off x="76200" y="37745"/>
            <a:ext cx="1097280" cy="1143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err="1" smtClean="0">
                <a:solidFill>
                  <a:srgbClr val="003399"/>
                </a:solidFill>
              </a:rPr>
              <a:t>Lowpass</a:t>
            </a:r>
            <a:r>
              <a:rPr lang="en-US" altLang="zh-TW" b="1" dirty="0" smtClean="0">
                <a:solidFill>
                  <a:srgbClr val="003399"/>
                </a:solidFill>
              </a:rPr>
              <a:t> Filter &amp; </a:t>
            </a:r>
            <a:r>
              <a:rPr lang="en-US" altLang="zh-TW" b="1" dirty="0" err="1" smtClean="0">
                <a:solidFill>
                  <a:srgbClr val="003399"/>
                </a:solidFill>
              </a:rPr>
              <a:t>Highpass</a:t>
            </a:r>
            <a:r>
              <a:rPr lang="en-US" altLang="zh-TW" b="1" dirty="0" smtClean="0">
                <a:solidFill>
                  <a:srgbClr val="003399"/>
                </a:solidFill>
              </a:rPr>
              <a:t> Filter</a:t>
            </a:r>
          </a:p>
        </p:txBody>
      </p:sp>
      <p:pic>
        <p:nvPicPr>
          <p:cNvPr id="5122" name="Picture 2"/>
          <p:cNvPicPr>
            <a:picLocks noChangeAspect="1" noChangeArrowheads="1"/>
          </p:cNvPicPr>
          <p:nvPr/>
        </p:nvPicPr>
        <p:blipFill>
          <a:blip r:embed="rId2" cstate="print"/>
          <a:srcRect/>
          <a:stretch>
            <a:fillRect/>
          </a:stretch>
        </p:blipFill>
        <p:spPr bwMode="auto">
          <a:xfrm>
            <a:off x="1066800" y="1944995"/>
            <a:ext cx="7315200" cy="41510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153400" cy="2057400"/>
          </a:xfrm>
        </p:spPr>
        <p:txBody>
          <a:bodyPr>
            <a:normAutofit/>
          </a:bodyPr>
          <a:lstStyle/>
          <a:p>
            <a:pPr algn="ctr">
              <a:buNone/>
            </a:pPr>
            <a:r>
              <a:rPr lang="en-US" sz="6000" b="1" dirty="0" smtClean="0">
                <a:solidFill>
                  <a:schemeClr val="bg1"/>
                </a:solidFill>
              </a:rPr>
              <a:t>Smoothing  Frequency Domain Filters</a:t>
            </a:r>
            <a:endParaRPr lang="en-US" sz="6000" b="1" dirty="0">
              <a:solidFill>
                <a:schemeClr val="bg1"/>
              </a:solidFill>
            </a:endParaRPr>
          </a:p>
        </p:txBody>
      </p:sp>
      <p:sp>
        <p:nvSpPr>
          <p:cNvPr id="4" name="Rectangle 3"/>
          <p:cNvSpPr/>
          <p:nvPr/>
        </p:nvSpPr>
        <p:spPr>
          <a:xfrm>
            <a:off x="762000" y="3962400"/>
            <a:ext cx="7924800" cy="2339102"/>
          </a:xfrm>
          <a:prstGeom prst="rect">
            <a:avLst/>
          </a:prstGeom>
        </p:spPr>
        <p:txBody>
          <a:bodyPr wrap="square">
            <a:spAutoFit/>
          </a:bodyPr>
          <a:lstStyle/>
          <a:p>
            <a:pPr algn="ctr"/>
            <a:r>
              <a:rPr lang="en-US" sz="3200" dirty="0" smtClean="0">
                <a:solidFill>
                  <a:srgbClr val="FFFF00"/>
                </a:solidFill>
              </a:rPr>
              <a:t>Smoothing (blurring) is achieved in the frequency domain by attenuating a specified range of high frequency components in the transform of a given image</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err="1" smtClean="0">
                <a:solidFill>
                  <a:srgbClr val="003399"/>
                </a:solidFill>
              </a:rPr>
              <a:t>Lowpass</a:t>
            </a:r>
            <a:r>
              <a:rPr lang="en-US" altLang="zh-TW" b="1" dirty="0" smtClean="0">
                <a:solidFill>
                  <a:srgbClr val="003399"/>
                </a:solidFill>
              </a:rPr>
              <a:t> Filtering</a:t>
            </a:r>
            <a:endParaRPr lang="en-US" b="1" dirty="0" smtClean="0">
              <a:solidFill>
                <a:srgbClr val="003399"/>
              </a:solidFill>
            </a:endParaRPr>
          </a:p>
        </p:txBody>
      </p:sp>
      <p:sp>
        <p:nvSpPr>
          <p:cNvPr id="3" name="Content Placeholder 2"/>
          <p:cNvSpPr>
            <a:spLocks noGrp="1"/>
          </p:cNvSpPr>
          <p:nvPr>
            <p:ph sz="quarter" idx="1"/>
          </p:nvPr>
        </p:nvSpPr>
        <p:spPr>
          <a:xfrm>
            <a:off x="612648" y="1600200"/>
            <a:ext cx="8153400" cy="5257800"/>
          </a:xfrm>
        </p:spPr>
        <p:txBody>
          <a:bodyPr>
            <a:normAutofit/>
          </a:bodyPr>
          <a:lstStyle/>
          <a:p>
            <a:pPr>
              <a:lnSpc>
                <a:spcPct val="90000"/>
              </a:lnSpc>
            </a:pPr>
            <a:r>
              <a:rPr lang="en-US" altLang="zh-TW" sz="3200" dirty="0" smtClean="0"/>
              <a:t>3 types of filters in the order of increasing smoothness</a:t>
            </a:r>
          </a:p>
          <a:p>
            <a:pPr lvl="1">
              <a:lnSpc>
                <a:spcPct val="90000"/>
              </a:lnSpc>
            </a:pPr>
            <a:r>
              <a:rPr lang="en-US" altLang="zh-TW" sz="2800" b="1" dirty="0" smtClean="0">
                <a:solidFill>
                  <a:srgbClr val="C00000"/>
                </a:solidFill>
              </a:rPr>
              <a:t>Ideal filter</a:t>
            </a:r>
          </a:p>
          <a:p>
            <a:pPr lvl="2">
              <a:lnSpc>
                <a:spcPct val="90000"/>
              </a:lnSpc>
            </a:pPr>
            <a:r>
              <a:rPr lang="en-US" altLang="zh-TW" sz="2800" dirty="0" smtClean="0"/>
              <a:t>Very sharp</a:t>
            </a:r>
          </a:p>
          <a:p>
            <a:pPr lvl="1">
              <a:lnSpc>
                <a:spcPct val="90000"/>
              </a:lnSpc>
            </a:pPr>
            <a:r>
              <a:rPr lang="en-US" altLang="zh-TW" sz="2800" b="1" dirty="0" smtClean="0">
                <a:solidFill>
                  <a:srgbClr val="C00000"/>
                </a:solidFill>
              </a:rPr>
              <a:t>Butterworth filter</a:t>
            </a:r>
          </a:p>
          <a:p>
            <a:pPr lvl="2">
              <a:lnSpc>
                <a:spcPct val="90000"/>
              </a:lnSpc>
            </a:pPr>
            <a:r>
              <a:rPr lang="en-US" altLang="zh-TW" sz="2800" dirty="0" smtClean="0"/>
              <a:t>For high values of </a:t>
            </a:r>
            <a:r>
              <a:rPr lang="en-US" altLang="zh-TW" sz="2800" dirty="0" smtClean="0">
                <a:latin typeface="Helvetica"/>
              </a:rPr>
              <a:t>“</a:t>
            </a:r>
            <a:r>
              <a:rPr lang="en-US" altLang="zh-TW" sz="2800" dirty="0" smtClean="0"/>
              <a:t>filter order</a:t>
            </a:r>
            <a:r>
              <a:rPr lang="en-US" altLang="zh-TW" sz="2800" dirty="0" smtClean="0">
                <a:latin typeface="Helvetica"/>
              </a:rPr>
              <a:t>”</a:t>
            </a:r>
            <a:r>
              <a:rPr lang="en-US" altLang="zh-TW" sz="2800" dirty="0" smtClean="0"/>
              <a:t> the Butterworth filter approaches the form of the ideal filter</a:t>
            </a:r>
          </a:p>
          <a:p>
            <a:pPr lvl="2">
              <a:lnSpc>
                <a:spcPct val="90000"/>
              </a:lnSpc>
            </a:pPr>
            <a:r>
              <a:rPr lang="en-US" altLang="zh-TW" sz="2800" dirty="0" smtClean="0"/>
              <a:t>For lower-order values, the Butterworth filter has a smooth form similar to the Gaussian filter</a:t>
            </a:r>
          </a:p>
          <a:p>
            <a:pPr lvl="1">
              <a:lnSpc>
                <a:spcPct val="90000"/>
              </a:lnSpc>
            </a:pPr>
            <a:r>
              <a:rPr lang="en-US" altLang="zh-TW" sz="2800" b="1" dirty="0" smtClean="0">
                <a:solidFill>
                  <a:srgbClr val="C00000"/>
                </a:solidFill>
              </a:rPr>
              <a:t>Gaussian filter</a:t>
            </a:r>
          </a:p>
          <a:p>
            <a:pPr lvl="2">
              <a:lnSpc>
                <a:spcPct val="90000"/>
              </a:lnSpc>
            </a:pPr>
            <a:r>
              <a:rPr lang="en-US" altLang="zh-TW" sz="2800" dirty="0" smtClean="0"/>
              <a:t>Very smooth</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smtClean="0">
                <a:solidFill>
                  <a:srgbClr val="003399"/>
                </a:solidFill>
              </a:rPr>
              <a:t>Ideal </a:t>
            </a:r>
            <a:r>
              <a:rPr lang="en-US" altLang="zh-TW" b="1" dirty="0" err="1" smtClean="0">
                <a:solidFill>
                  <a:srgbClr val="003399"/>
                </a:solidFill>
              </a:rPr>
              <a:t>Lowpass</a:t>
            </a:r>
            <a:r>
              <a:rPr lang="en-US" altLang="zh-TW" b="1" dirty="0" smtClean="0">
                <a:solidFill>
                  <a:srgbClr val="003399"/>
                </a:solidFill>
              </a:rPr>
              <a:t> filters (ILPF)</a:t>
            </a:r>
          </a:p>
        </p:txBody>
      </p:sp>
      <p:sp>
        <p:nvSpPr>
          <p:cNvPr id="3" name="Content Placeholder 2"/>
          <p:cNvSpPr>
            <a:spLocks noGrp="1"/>
          </p:cNvSpPr>
          <p:nvPr>
            <p:ph sz="quarter" idx="1"/>
          </p:nvPr>
        </p:nvSpPr>
        <p:spPr>
          <a:xfrm>
            <a:off x="612648" y="1600200"/>
            <a:ext cx="8226552" cy="2133600"/>
          </a:xfrm>
        </p:spPr>
        <p:txBody>
          <a:bodyPr>
            <a:normAutofit/>
          </a:bodyPr>
          <a:lstStyle/>
          <a:p>
            <a:r>
              <a:rPr lang="en-GB" sz="3200" dirty="0" smtClean="0">
                <a:solidFill>
                  <a:srgbClr val="0000FF"/>
                </a:solidFill>
              </a:rPr>
              <a:t>Cuts – off </a:t>
            </a:r>
            <a:r>
              <a:rPr lang="en-GB" sz="3200" dirty="0" smtClean="0"/>
              <a:t>all high frequency components of the Fourier transform which are at a distance greater than a specified distance D</a:t>
            </a:r>
            <a:r>
              <a:rPr lang="en-GB" sz="3200" baseline="-25000" dirty="0" smtClean="0"/>
              <a:t>0</a:t>
            </a:r>
            <a:r>
              <a:rPr lang="en-GB" sz="3200" dirty="0" smtClean="0"/>
              <a:t> from the origin of the (centred) transform</a:t>
            </a:r>
          </a:p>
          <a:p>
            <a:endParaRPr lang="en-US" dirty="0"/>
          </a:p>
        </p:txBody>
      </p:sp>
      <p:pic>
        <p:nvPicPr>
          <p:cNvPr id="11" name="Picture 16" descr="low"/>
          <p:cNvPicPr>
            <a:picLocks noChangeAspect="1" noChangeArrowheads="1"/>
          </p:cNvPicPr>
          <p:nvPr/>
        </p:nvPicPr>
        <p:blipFill>
          <a:blip r:embed="rId3" cstate="print"/>
          <a:srcRect/>
          <a:stretch>
            <a:fillRect/>
          </a:stretch>
        </p:blipFill>
        <p:spPr bwMode="auto">
          <a:xfrm>
            <a:off x="2195513" y="3633788"/>
            <a:ext cx="4464050" cy="1308100"/>
          </a:xfrm>
          <a:prstGeom prst="rect">
            <a:avLst/>
          </a:prstGeom>
          <a:noFill/>
        </p:spPr>
      </p:pic>
      <p:graphicFrame>
        <p:nvGraphicFramePr>
          <p:cNvPr id="2054" name="Object 6"/>
          <p:cNvGraphicFramePr>
            <a:graphicFrameLocks noChangeAspect="1"/>
          </p:cNvGraphicFramePr>
          <p:nvPr/>
        </p:nvGraphicFramePr>
        <p:xfrm>
          <a:off x="1447800" y="4876800"/>
          <a:ext cx="6172200" cy="599133"/>
        </p:xfrm>
        <a:graphic>
          <a:graphicData uri="http://schemas.openxmlformats.org/presentationml/2006/ole">
            <mc:AlternateContent xmlns:mc="http://schemas.openxmlformats.org/markup-compatibility/2006">
              <mc:Choice xmlns:v="urn:schemas-microsoft-com:vml" Requires="v">
                <p:oleObj spid="_x0000_s2056" name="Equation" r:id="rId4" imgW="2349360" imgH="228600" progId="Equation.DSMT4">
                  <p:embed/>
                </p:oleObj>
              </mc:Choice>
              <mc:Fallback>
                <p:oleObj name="Equation" r:id="rId4" imgW="2349360" imgH="228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876800"/>
                        <a:ext cx="6172200" cy="599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54"/>
          <p:cNvSpPr txBox="1">
            <a:spLocks noChangeArrowheads="1"/>
          </p:cNvSpPr>
          <p:nvPr/>
        </p:nvSpPr>
        <p:spPr bwMode="auto">
          <a:xfrm>
            <a:off x="1066800" y="5562600"/>
            <a:ext cx="6629400" cy="579438"/>
          </a:xfrm>
          <a:prstGeom prst="rect">
            <a:avLst/>
          </a:prstGeom>
          <a:noFill/>
          <a:ln w="9525">
            <a:noFill/>
            <a:miter lim="800000"/>
            <a:headEnd/>
            <a:tailEnd/>
          </a:ln>
          <a:effectLst/>
        </p:spPr>
        <p:txBody>
          <a:bodyPr>
            <a:spAutoFit/>
          </a:bodyPr>
          <a:lstStyle/>
          <a:p>
            <a:pPr>
              <a:spcBef>
                <a:spcPct val="50000"/>
              </a:spcBef>
            </a:pPr>
            <a:r>
              <a:rPr lang="en-US" sz="3200" b="0" dirty="0">
                <a:solidFill>
                  <a:srgbClr val="C00000"/>
                </a:solidFill>
              </a:rPr>
              <a:t>(M/2,N/2): </a:t>
            </a:r>
            <a:r>
              <a:rPr lang="en-US" sz="2400" b="1" dirty="0">
                <a:solidFill>
                  <a:srgbClr val="0000FF"/>
                </a:solidFill>
                <a:latin typeface="Times New Roman" pitchFamily="18" charset="0"/>
              </a:rPr>
              <a:t>center in frequency domain</a:t>
            </a:r>
          </a:p>
        </p:txBody>
      </p:sp>
      <p:sp>
        <p:nvSpPr>
          <p:cNvPr id="14" name="Text Box 53"/>
          <p:cNvSpPr txBox="1">
            <a:spLocks noChangeArrowheads="1"/>
          </p:cNvSpPr>
          <p:nvPr/>
        </p:nvSpPr>
        <p:spPr bwMode="auto">
          <a:xfrm>
            <a:off x="1066800" y="6126162"/>
            <a:ext cx="6553200" cy="579438"/>
          </a:xfrm>
          <a:prstGeom prst="rect">
            <a:avLst/>
          </a:prstGeom>
          <a:noFill/>
          <a:ln w="9525">
            <a:noFill/>
            <a:miter lim="800000"/>
            <a:headEnd/>
            <a:tailEnd/>
          </a:ln>
          <a:effectLst/>
        </p:spPr>
        <p:txBody>
          <a:bodyPr>
            <a:spAutoFit/>
          </a:bodyPr>
          <a:lstStyle/>
          <a:p>
            <a:pPr>
              <a:spcBef>
                <a:spcPct val="50000"/>
              </a:spcBef>
            </a:pPr>
            <a:r>
              <a:rPr lang="en-US" sz="3200" b="1" dirty="0">
                <a:solidFill>
                  <a:srgbClr val="7030A0"/>
                </a:solidFill>
              </a:rPr>
              <a:t>D</a:t>
            </a:r>
            <a:r>
              <a:rPr lang="en-US" sz="3200" b="1" baseline="-25000" dirty="0">
                <a:solidFill>
                  <a:srgbClr val="7030A0"/>
                </a:solidFill>
              </a:rPr>
              <a:t>0</a:t>
            </a:r>
            <a:r>
              <a:rPr lang="en-US" sz="3200" b="1" dirty="0">
                <a:solidFill>
                  <a:srgbClr val="7030A0"/>
                </a:solidFill>
              </a:rPr>
              <a:t> is called the </a:t>
            </a:r>
            <a:r>
              <a:rPr lang="en-US" sz="3200" b="1" i="1" dirty="0">
                <a:solidFill>
                  <a:srgbClr val="FF0000"/>
                </a:solidFill>
              </a:rPr>
              <a:t>cutoff</a:t>
            </a:r>
            <a:r>
              <a:rPr lang="en-US" sz="3200" b="1" dirty="0">
                <a:solidFill>
                  <a:srgbClr val="FF0000"/>
                </a:solidFill>
              </a:rPr>
              <a:t> </a:t>
            </a:r>
            <a:r>
              <a:rPr lang="en-US" sz="3200" b="1" dirty="0">
                <a:solidFill>
                  <a:srgbClr val="7030A0"/>
                </a:solidFill>
              </a:rPr>
              <a:t>frequency.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smtClean="0">
                <a:solidFill>
                  <a:srgbClr val="003399"/>
                </a:solidFill>
              </a:rPr>
              <a:t>Cutoff frequency</a:t>
            </a:r>
            <a:endParaRPr lang="en-US" altLang="zh-TW" b="1" dirty="0">
              <a:solidFill>
                <a:srgbClr val="003399"/>
              </a:solidFill>
            </a:endParaRPr>
          </a:p>
        </p:txBody>
      </p:sp>
      <p:pic>
        <p:nvPicPr>
          <p:cNvPr id="4" name="Picture 3"/>
          <p:cNvPicPr>
            <a:picLocks noChangeAspect="1" noChangeArrowheads="1"/>
          </p:cNvPicPr>
          <p:nvPr/>
        </p:nvPicPr>
        <p:blipFill>
          <a:blip r:embed="rId2" cstate="print"/>
          <a:srcRect b="24965"/>
          <a:stretch>
            <a:fillRect/>
          </a:stretch>
        </p:blipFill>
        <p:spPr bwMode="auto">
          <a:xfrm>
            <a:off x="509587" y="1698625"/>
            <a:ext cx="8153400" cy="25908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lum bright="-18000" contrast="30000"/>
          </a:blip>
          <a:srcRect l="53262" b="80682"/>
          <a:stretch>
            <a:fillRect/>
          </a:stretch>
        </p:blipFill>
        <p:spPr bwMode="auto">
          <a:xfrm>
            <a:off x="5843587" y="4746625"/>
            <a:ext cx="2514600" cy="1425575"/>
          </a:xfrm>
          <a:prstGeom prst="rect">
            <a:avLst/>
          </a:prstGeom>
          <a:noFill/>
          <a:ln w="9525">
            <a:noFill/>
            <a:miter lim="800000"/>
            <a:headEnd/>
            <a:tailEnd/>
          </a:ln>
          <a:effectLst/>
        </p:spPr>
      </p:pic>
      <p:sp>
        <p:nvSpPr>
          <p:cNvPr id="6" name="Text Box 6"/>
          <p:cNvSpPr txBox="1">
            <a:spLocks noChangeArrowheads="1"/>
          </p:cNvSpPr>
          <p:nvPr/>
        </p:nvSpPr>
        <p:spPr bwMode="auto">
          <a:xfrm>
            <a:off x="3810000" y="5486400"/>
            <a:ext cx="2819400" cy="457200"/>
          </a:xfrm>
          <a:prstGeom prst="rect">
            <a:avLst/>
          </a:prstGeom>
          <a:noFill/>
          <a:ln w="9525">
            <a:noFill/>
            <a:miter lim="800000"/>
            <a:headEnd/>
            <a:tailEnd/>
          </a:ln>
          <a:effectLst/>
        </p:spPr>
        <p:txBody>
          <a:bodyPr>
            <a:spAutoFit/>
          </a:bodyPr>
          <a:lstStyle/>
          <a:p>
            <a:pPr>
              <a:spcBef>
                <a:spcPct val="50000"/>
              </a:spcBef>
            </a:pPr>
            <a:r>
              <a:rPr lang="en-US" sz="2400" b="1" dirty="0">
                <a:solidFill>
                  <a:srgbClr val="0000FF"/>
                </a:solidFill>
                <a:latin typeface="Times New Roman" pitchFamily="18" charset="0"/>
              </a:rPr>
              <a:t>Spatial domain</a:t>
            </a:r>
          </a:p>
        </p:txBody>
      </p:sp>
      <p:sp>
        <p:nvSpPr>
          <p:cNvPr id="7" name="Text Box 7"/>
          <p:cNvSpPr txBox="1">
            <a:spLocks noChangeArrowheads="1"/>
          </p:cNvSpPr>
          <p:nvPr/>
        </p:nvSpPr>
        <p:spPr bwMode="auto">
          <a:xfrm>
            <a:off x="3328987" y="4213225"/>
            <a:ext cx="2819400" cy="457200"/>
          </a:xfrm>
          <a:prstGeom prst="rect">
            <a:avLst/>
          </a:prstGeom>
          <a:noFill/>
          <a:ln w="9525">
            <a:noFill/>
            <a:miter lim="800000"/>
            <a:headEnd/>
            <a:tailEnd/>
          </a:ln>
          <a:effectLst/>
        </p:spPr>
        <p:txBody>
          <a:bodyPr>
            <a:spAutoFit/>
          </a:bodyPr>
          <a:lstStyle/>
          <a:p>
            <a:pPr>
              <a:spcBef>
                <a:spcPct val="50000"/>
              </a:spcBef>
            </a:pPr>
            <a:r>
              <a:rPr lang="en-US" sz="2400" b="1" dirty="0">
                <a:solidFill>
                  <a:srgbClr val="0000FF"/>
                </a:solidFill>
                <a:latin typeface="Times New Roman" pitchFamily="18" charset="0"/>
              </a:rPr>
              <a:t>Frequency domain</a:t>
            </a:r>
          </a:p>
        </p:txBody>
      </p:sp>
      <p:sp>
        <p:nvSpPr>
          <p:cNvPr id="8" name="Rectangle 12"/>
          <p:cNvSpPr>
            <a:spLocks noChangeArrowheads="1"/>
          </p:cNvSpPr>
          <p:nvPr/>
        </p:nvSpPr>
        <p:spPr bwMode="auto">
          <a:xfrm>
            <a:off x="7748587" y="4899025"/>
            <a:ext cx="938213" cy="457200"/>
          </a:xfrm>
          <a:prstGeom prst="rect">
            <a:avLst/>
          </a:prstGeom>
          <a:noFill/>
          <a:ln w="9525">
            <a:noFill/>
            <a:miter lim="800000"/>
            <a:headEnd/>
            <a:tailEnd/>
          </a:ln>
          <a:effectLst/>
        </p:spPr>
        <p:txBody>
          <a:bodyPr wrap="none" anchor="ctr">
            <a:spAutoFit/>
          </a:bodyPr>
          <a:lstStyle/>
          <a:p>
            <a:pPr algn="ctr"/>
            <a:r>
              <a:rPr lang="fi-FI"/>
              <a:t>h(x,y)</a:t>
            </a:r>
          </a:p>
        </p:txBody>
      </p:sp>
      <p:sp>
        <p:nvSpPr>
          <p:cNvPr id="9" name="Line 7"/>
          <p:cNvSpPr>
            <a:spLocks noChangeShapeType="1"/>
          </p:cNvSpPr>
          <p:nvPr/>
        </p:nvSpPr>
        <p:spPr bwMode="gray">
          <a:xfrm flipV="1">
            <a:off x="6400800" y="3355975"/>
            <a:ext cx="215900" cy="454025"/>
          </a:xfrm>
          <a:prstGeom prst="line">
            <a:avLst/>
          </a:prstGeom>
          <a:noFill/>
          <a:ln w="25400">
            <a:solidFill>
              <a:srgbClr val="FFCC00"/>
            </a:solidFill>
            <a:round/>
            <a:headEnd/>
            <a:tailEnd type="triangle" w="med" len="med"/>
          </a:ln>
          <a:effectLst/>
        </p:spPr>
        <p:txBody>
          <a:bodyPr>
            <a:spAutoFit/>
          </a:bodyPr>
          <a:lstStyle/>
          <a:p>
            <a:endParaRPr lang="en-US"/>
          </a:p>
        </p:txBody>
      </p:sp>
      <p:sp>
        <p:nvSpPr>
          <p:cNvPr id="10" name="Text Box 8"/>
          <p:cNvSpPr txBox="1">
            <a:spLocks noChangeArrowheads="1"/>
          </p:cNvSpPr>
          <p:nvPr/>
        </p:nvSpPr>
        <p:spPr bwMode="gray">
          <a:xfrm>
            <a:off x="6616700" y="2800350"/>
            <a:ext cx="1549400" cy="555625"/>
          </a:xfrm>
          <a:prstGeom prst="rect">
            <a:avLst/>
          </a:prstGeom>
          <a:noFill/>
          <a:ln w="25400">
            <a:solidFill>
              <a:srgbClr val="FFCC00"/>
            </a:solidFill>
            <a:miter lim="800000"/>
            <a:headEnd/>
            <a:tailEnd/>
          </a:ln>
          <a:effectLst/>
        </p:spPr>
        <p:txBody>
          <a:bodyPr>
            <a:spAutoFit/>
          </a:bodyPr>
          <a:lstStyle/>
          <a:p>
            <a:pPr algn="ctr" eaLnBrk="0" hangingPunct="0">
              <a:lnSpc>
                <a:spcPct val="80000"/>
              </a:lnSpc>
              <a:spcBef>
                <a:spcPct val="50000"/>
              </a:spcBef>
            </a:pPr>
            <a:r>
              <a:rPr kumimoji="0" lang="en-US" altLang="zh-TW" sz="1800" b="1" dirty="0">
                <a:solidFill>
                  <a:srgbClr val="FF0000"/>
                </a:solidFill>
                <a:latin typeface="Arial" pitchFamily="34" charset="0"/>
                <a:ea typeface="新細明體" pitchFamily="18" charset="-120"/>
              </a:rPr>
              <a:t>cutoff frequency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smtClean="0">
                <a:solidFill>
                  <a:srgbClr val="003399"/>
                </a:solidFill>
              </a:rPr>
              <a:t>Ideal </a:t>
            </a:r>
            <a:r>
              <a:rPr lang="en-US" altLang="zh-TW" b="1" dirty="0" err="1" smtClean="0">
                <a:solidFill>
                  <a:srgbClr val="003399"/>
                </a:solidFill>
              </a:rPr>
              <a:t>Lowpass</a:t>
            </a:r>
            <a:r>
              <a:rPr lang="en-US" altLang="zh-TW" b="1" dirty="0" smtClean="0">
                <a:solidFill>
                  <a:srgbClr val="003399"/>
                </a:solidFill>
              </a:rPr>
              <a:t> filters (ILPF): </a:t>
            </a:r>
            <a:r>
              <a:rPr lang="en-US" altLang="zh-TW" b="1" dirty="0" smtClean="0">
                <a:solidFill>
                  <a:srgbClr val="C00000"/>
                </a:solidFill>
              </a:rPr>
              <a:t>Example</a:t>
            </a:r>
            <a:endParaRPr lang="en-US" dirty="0">
              <a:solidFill>
                <a:srgbClr val="C00000"/>
              </a:solidFill>
            </a:endParaRPr>
          </a:p>
        </p:txBody>
      </p:sp>
      <p:sp>
        <p:nvSpPr>
          <p:cNvPr id="3" name="Content Placeholder 2"/>
          <p:cNvSpPr>
            <a:spLocks noGrp="1"/>
          </p:cNvSpPr>
          <p:nvPr>
            <p:ph sz="quarter" idx="1"/>
          </p:nvPr>
        </p:nvSpPr>
        <p:spPr>
          <a:xfrm>
            <a:off x="304800" y="1600200"/>
            <a:ext cx="3657600" cy="5257800"/>
          </a:xfrm>
        </p:spPr>
        <p:txBody>
          <a:bodyPr>
            <a:noAutofit/>
          </a:bodyPr>
          <a:lstStyle/>
          <a:p>
            <a:r>
              <a:rPr lang="en-GB" sz="2200" dirty="0" smtClean="0"/>
              <a:t>When the cut off frequency loci is small, all details are lost due to blurring. Large objects appear as blobs.</a:t>
            </a:r>
          </a:p>
          <a:p>
            <a:r>
              <a:rPr lang="en-GB" sz="2200" dirty="0" smtClean="0"/>
              <a:t>As the filter radius increases, blurring becomes less severe.</a:t>
            </a:r>
          </a:p>
          <a:p>
            <a:r>
              <a:rPr lang="en-GB" sz="2200" dirty="0" smtClean="0"/>
              <a:t>A “</a:t>
            </a:r>
            <a:r>
              <a:rPr lang="en-GB" sz="2200" b="1" dirty="0" smtClean="0">
                <a:solidFill>
                  <a:srgbClr val="C00000"/>
                </a:solidFill>
              </a:rPr>
              <a:t>ringing” effect</a:t>
            </a:r>
            <a:r>
              <a:rPr lang="en-GB" sz="2200" dirty="0" smtClean="0"/>
              <a:t> becomes finer in texture as the amount of high frequency content removed decreases. The “ringing” effect is a characteristic of ideal filters.</a:t>
            </a:r>
          </a:p>
          <a:p>
            <a:endParaRPr lang="en-US" sz="2200" dirty="0" smtClean="0"/>
          </a:p>
        </p:txBody>
      </p:sp>
      <p:pic>
        <p:nvPicPr>
          <p:cNvPr id="12" name="Picture 7" descr="fef"/>
          <p:cNvPicPr>
            <a:picLocks noChangeAspect="1" noChangeArrowheads="1"/>
          </p:cNvPicPr>
          <p:nvPr/>
        </p:nvPicPr>
        <p:blipFill>
          <a:blip r:embed="rId2" cstate="print"/>
          <a:srcRect/>
          <a:stretch>
            <a:fillRect/>
          </a:stretch>
        </p:blipFill>
        <p:spPr>
          <a:xfrm>
            <a:off x="5068888" y="1652587"/>
            <a:ext cx="3152775" cy="4748213"/>
          </a:xfrm>
          <a:prstGeom prst="rect">
            <a:avLst/>
          </a:prstGeom>
          <a:noFill/>
          <a:ln/>
        </p:spPr>
      </p:pic>
      <p:sp>
        <p:nvSpPr>
          <p:cNvPr id="13" name="Text Box 8"/>
          <p:cNvSpPr txBox="1">
            <a:spLocks noChangeArrowheads="1"/>
          </p:cNvSpPr>
          <p:nvPr/>
        </p:nvSpPr>
        <p:spPr bwMode="gray">
          <a:xfrm>
            <a:off x="8228013" y="2009775"/>
            <a:ext cx="752475"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D=5</a:t>
            </a:r>
          </a:p>
        </p:txBody>
      </p:sp>
      <p:sp>
        <p:nvSpPr>
          <p:cNvPr id="14" name="Text Box 9"/>
          <p:cNvSpPr txBox="1">
            <a:spLocks noChangeArrowheads="1"/>
          </p:cNvSpPr>
          <p:nvPr/>
        </p:nvSpPr>
        <p:spPr bwMode="gray">
          <a:xfrm>
            <a:off x="8221663" y="3632200"/>
            <a:ext cx="922337"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D=30</a:t>
            </a:r>
          </a:p>
        </p:txBody>
      </p:sp>
      <p:sp>
        <p:nvSpPr>
          <p:cNvPr id="15" name="Text Box 10"/>
          <p:cNvSpPr txBox="1">
            <a:spLocks noChangeArrowheads="1"/>
          </p:cNvSpPr>
          <p:nvPr/>
        </p:nvSpPr>
        <p:spPr bwMode="gray">
          <a:xfrm>
            <a:off x="8075613" y="5330825"/>
            <a:ext cx="109220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D=230</a:t>
            </a:r>
          </a:p>
        </p:txBody>
      </p:sp>
      <p:sp>
        <p:nvSpPr>
          <p:cNvPr id="16" name="Text Box 12"/>
          <p:cNvSpPr txBox="1">
            <a:spLocks noChangeArrowheads="1"/>
          </p:cNvSpPr>
          <p:nvPr/>
        </p:nvSpPr>
        <p:spPr bwMode="gray">
          <a:xfrm>
            <a:off x="4144963" y="3632200"/>
            <a:ext cx="922337"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D=15</a:t>
            </a:r>
          </a:p>
        </p:txBody>
      </p:sp>
      <p:sp>
        <p:nvSpPr>
          <p:cNvPr id="17" name="Text Box 13"/>
          <p:cNvSpPr txBox="1">
            <a:spLocks noChangeArrowheads="1"/>
          </p:cNvSpPr>
          <p:nvPr/>
        </p:nvSpPr>
        <p:spPr bwMode="gray">
          <a:xfrm>
            <a:off x="4144963" y="5330825"/>
            <a:ext cx="922337"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D=80</a:t>
            </a:r>
          </a:p>
        </p:txBody>
      </p:sp>
      <p:sp>
        <p:nvSpPr>
          <p:cNvPr id="18" name="Text Box 14"/>
          <p:cNvSpPr txBox="1">
            <a:spLocks noChangeArrowheads="1"/>
          </p:cNvSpPr>
          <p:nvPr/>
        </p:nvSpPr>
        <p:spPr bwMode="gray">
          <a:xfrm>
            <a:off x="3830638" y="2009775"/>
            <a:ext cx="1236662"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a:solidFill>
                  <a:schemeClr val="tx1"/>
                </a:solidFill>
                <a:latin typeface="Arial" charset="0"/>
                <a:ea typeface="新細明體" pitchFamily="18" charset="-120"/>
              </a:rPr>
              <a:t>Original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62000" y="76200"/>
            <a:ext cx="7772400" cy="1143000"/>
          </a:xfrm>
        </p:spPr>
        <p:txBody>
          <a:bodyPr>
            <a:normAutofit/>
          </a:bodyPr>
          <a:lstStyle/>
          <a:p>
            <a:r>
              <a:rPr lang="en-US" altLang="zh-TW" sz="3600" b="1" dirty="0" smtClean="0">
                <a:solidFill>
                  <a:srgbClr val="003399"/>
                </a:solidFill>
              </a:rPr>
              <a:t>Ideal </a:t>
            </a:r>
            <a:r>
              <a:rPr lang="en-US" altLang="zh-TW" sz="3600" b="1" dirty="0" err="1" smtClean="0">
                <a:solidFill>
                  <a:srgbClr val="003399"/>
                </a:solidFill>
              </a:rPr>
              <a:t>Lowpass</a:t>
            </a:r>
            <a:r>
              <a:rPr lang="en-US" altLang="zh-TW" sz="3600" b="1" dirty="0" smtClean="0">
                <a:solidFill>
                  <a:srgbClr val="003399"/>
                </a:solidFill>
              </a:rPr>
              <a:t> filters (ILPF): </a:t>
            </a:r>
            <a:r>
              <a:rPr lang="en-US" altLang="zh-TW" sz="3600" b="1" dirty="0" smtClean="0">
                <a:solidFill>
                  <a:srgbClr val="C00000"/>
                </a:solidFill>
              </a:rPr>
              <a:t>Example</a:t>
            </a:r>
            <a:endParaRPr lang="en-US" sz="3600" dirty="0" smtClean="0"/>
          </a:p>
        </p:txBody>
      </p:sp>
      <p:sp>
        <p:nvSpPr>
          <p:cNvPr id="5" name="Rectangle 3"/>
          <p:cNvSpPr txBox="1">
            <a:spLocks noChangeArrowheads="1"/>
          </p:cNvSpPr>
          <p:nvPr/>
        </p:nvSpPr>
        <p:spPr>
          <a:xfrm>
            <a:off x="762000" y="1752600"/>
            <a:ext cx="7772400" cy="4114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smtClean="0">
                <a:ln>
                  <a:noFill/>
                </a:ln>
                <a:solidFill>
                  <a:schemeClr val="tx1"/>
                </a:solidFill>
                <a:effectLst/>
                <a:uLnTx/>
                <a:uFillTx/>
                <a:latin typeface="+mn-lt"/>
                <a:ea typeface="+mn-ea"/>
                <a:cs typeface="+mn-cs"/>
              </a:rPr>
              <a:t>Typically, frequencies are concentrated around the center of the spectrum.</a:t>
            </a:r>
          </a:p>
        </p:txBody>
      </p:sp>
      <p:pic>
        <p:nvPicPr>
          <p:cNvPr id="6" name="Picture 4"/>
          <p:cNvPicPr>
            <a:picLocks noChangeAspect="1" noChangeArrowheads="1"/>
          </p:cNvPicPr>
          <p:nvPr/>
        </p:nvPicPr>
        <p:blipFill>
          <a:blip r:embed="rId2" cstate="print"/>
          <a:srcRect/>
          <a:stretch>
            <a:fillRect/>
          </a:stretch>
        </p:blipFill>
        <p:spPr bwMode="auto">
          <a:xfrm>
            <a:off x="1371600" y="3048000"/>
            <a:ext cx="1395413" cy="1430338"/>
          </a:xfrm>
          <a:prstGeom prst="rect">
            <a:avLst/>
          </a:prstGeom>
          <a:noFill/>
          <a:ln w="12700" cap="sq">
            <a:noFill/>
            <a:miter lim="800000"/>
            <a:headEnd type="none" w="sm" len="sm"/>
            <a:tailEnd type="none" w="sm" len="sm"/>
          </a:ln>
        </p:spPr>
      </p:pic>
      <p:pic>
        <p:nvPicPr>
          <p:cNvPr id="7" name="Picture 5"/>
          <p:cNvPicPr>
            <a:picLocks noChangeAspect="1" noChangeArrowheads="1"/>
          </p:cNvPicPr>
          <p:nvPr/>
        </p:nvPicPr>
        <p:blipFill>
          <a:blip r:embed="rId3" cstate="print"/>
          <a:srcRect/>
          <a:stretch>
            <a:fillRect/>
          </a:stretch>
        </p:blipFill>
        <p:spPr bwMode="auto">
          <a:xfrm>
            <a:off x="3352800" y="3048000"/>
            <a:ext cx="1430338" cy="1449388"/>
          </a:xfrm>
          <a:prstGeom prst="rect">
            <a:avLst/>
          </a:prstGeom>
          <a:noFill/>
          <a:ln w="12700" cap="sq">
            <a:noFill/>
            <a:miter lim="800000"/>
            <a:headEnd type="none" w="sm" len="sm"/>
            <a:tailEnd type="none" w="sm" len="sm"/>
          </a:ln>
        </p:spPr>
      </p:pic>
      <p:pic>
        <p:nvPicPr>
          <p:cNvPr id="8" name="Picture 6"/>
          <p:cNvPicPr>
            <a:picLocks noChangeAspect="1" noChangeArrowheads="1"/>
          </p:cNvPicPr>
          <p:nvPr/>
        </p:nvPicPr>
        <p:blipFill>
          <a:blip r:embed="rId4" cstate="print"/>
          <a:srcRect/>
          <a:stretch>
            <a:fillRect/>
          </a:stretch>
        </p:blipFill>
        <p:spPr bwMode="auto">
          <a:xfrm>
            <a:off x="5257800" y="3124200"/>
            <a:ext cx="1430338" cy="1430338"/>
          </a:xfrm>
          <a:prstGeom prst="rect">
            <a:avLst/>
          </a:prstGeom>
          <a:noFill/>
          <a:ln w="12700" cap="sq">
            <a:noFill/>
            <a:miter lim="800000"/>
            <a:headEnd type="none" w="sm" len="sm"/>
            <a:tailEnd type="none" w="sm" len="sm"/>
          </a:ln>
        </p:spPr>
      </p:pic>
      <p:pic>
        <p:nvPicPr>
          <p:cNvPr id="9" name="Picture 7"/>
          <p:cNvPicPr>
            <a:picLocks noChangeAspect="1" noChangeArrowheads="1"/>
          </p:cNvPicPr>
          <p:nvPr/>
        </p:nvPicPr>
        <p:blipFill>
          <a:blip r:embed="rId5" cstate="print"/>
          <a:srcRect/>
          <a:stretch>
            <a:fillRect/>
          </a:stretch>
        </p:blipFill>
        <p:spPr bwMode="auto">
          <a:xfrm>
            <a:off x="1447800" y="4876800"/>
            <a:ext cx="1430338" cy="1430338"/>
          </a:xfrm>
          <a:prstGeom prst="rect">
            <a:avLst/>
          </a:prstGeom>
          <a:noFill/>
          <a:ln w="12700" cap="sq">
            <a:noFill/>
            <a:miter lim="800000"/>
            <a:headEnd type="none" w="sm" len="sm"/>
            <a:tailEnd type="none" w="sm" len="sm"/>
          </a:ln>
        </p:spPr>
      </p:pic>
      <p:pic>
        <p:nvPicPr>
          <p:cNvPr id="10" name="Picture 8"/>
          <p:cNvPicPr>
            <a:picLocks noChangeAspect="1" noChangeArrowheads="1"/>
          </p:cNvPicPr>
          <p:nvPr/>
        </p:nvPicPr>
        <p:blipFill>
          <a:blip r:embed="rId6" cstate="print"/>
          <a:srcRect/>
          <a:stretch>
            <a:fillRect/>
          </a:stretch>
        </p:blipFill>
        <p:spPr bwMode="auto">
          <a:xfrm>
            <a:off x="3429000" y="4876800"/>
            <a:ext cx="1430338" cy="1449388"/>
          </a:xfrm>
          <a:prstGeom prst="rect">
            <a:avLst/>
          </a:prstGeom>
          <a:noFill/>
          <a:ln w="12700" cap="sq">
            <a:noFill/>
            <a:miter lim="800000"/>
            <a:headEnd type="none" w="sm" len="sm"/>
            <a:tailEnd type="none" w="sm" len="sm"/>
          </a:ln>
        </p:spPr>
      </p:pic>
      <p:pic>
        <p:nvPicPr>
          <p:cNvPr id="11" name="Picture 9"/>
          <p:cNvPicPr>
            <a:picLocks noChangeAspect="1" noChangeArrowheads="1"/>
          </p:cNvPicPr>
          <p:nvPr/>
        </p:nvPicPr>
        <p:blipFill>
          <a:blip r:embed="rId7" cstate="print"/>
          <a:srcRect/>
          <a:stretch>
            <a:fillRect/>
          </a:stretch>
        </p:blipFill>
        <p:spPr bwMode="auto">
          <a:xfrm>
            <a:off x="5410200" y="4876800"/>
            <a:ext cx="1430338" cy="1439863"/>
          </a:xfrm>
          <a:prstGeom prst="rect">
            <a:avLst/>
          </a:prstGeom>
          <a:noFill/>
          <a:ln w="12700" cap="sq">
            <a:noFill/>
            <a:miter lim="800000"/>
            <a:headEnd type="none" w="sm" len="sm"/>
            <a:tailEnd type="none" w="sm" len="sm"/>
          </a:ln>
        </p:spPr>
      </p:pic>
      <p:sp>
        <p:nvSpPr>
          <p:cNvPr id="12" name="Text Box 10"/>
          <p:cNvSpPr txBox="1">
            <a:spLocks noChangeArrowheads="1"/>
          </p:cNvSpPr>
          <p:nvPr/>
        </p:nvSpPr>
        <p:spPr bwMode="auto">
          <a:xfrm>
            <a:off x="3429000" y="2667000"/>
            <a:ext cx="1587500" cy="336550"/>
          </a:xfrm>
          <a:prstGeom prst="rect">
            <a:avLst/>
          </a:prstGeom>
          <a:noFill/>
          <a:ln w="12700" cap="sq">
            <a:noFill/>
            <a:miter lim="800000"/>
            <a:headEnd type="none" w="sm" len="sm"/>
            <a:tailEnd type="none" w="sm" len="sm"/>
          </a:ln>
        </p:spPr>
        <p:txBody>
          <a:bodyPr wrap="none">
            <a:spAutoFit/>
          </a:bodyPr>
          <a:lstStyle/>
          <a:p>
            <a:r>
              <a:rPr lang="en-US" sz="1600"/>
              <a:t>r=8 (90% power)</a:t>
            </a:r>
          </a:p>
        </p:txBody>
      </p:sp>
      <p:sp>
        <p:nvSpPr>
          <p:cNvPr id="13" name="Text Box 11"/>
          <p:cNvSpPr txBox="1">
            <a:spLocks noChangeArrowheads="1"/>
          </p:cNvSpPr>
          <p:nvPr/>
        </p:nvSpPr>
        <p:spPr bwMode="auto">
          <a:xfrm>
            <a:off x="5410200" y="2667000"/>
            <a:ext cx="2057400" cy="336550"/>
          </a:xfrm>
          <a:prstGeom prst="rect">
            <a:avLst/>
          </a:prstGeom>
          <a:noFill/>
          <a:ln w="12700" cap="sq">
            <a:noFill/>
            <a:miter lim="800000"/>
            <a:headEnd type="none" w="sm" len="sm"/>
            <a:tailEnd type="none" w="sm" len="sm"/>
          </a:ln>
        </p:spPr>
        <p:txBody>
          <a:bodyPr>
            <a:spAutoFit/>
          </a:bodyPr>
          <a:lstStyle/>
          <a:p>
            <a:r>
              <a:rPr lang="en-US" sz="1600"/>
              <a:t>r=18 (93% power) </a:t>
            </a:r>
          </a:p>
        </p:txBody>
      </p:sp>
      <p:sp>
        <p:nvSpPr>
          <p:cNvPr id="14" name="Text Box 12"/>
          <p:cNvSpPr txBox="1">
            <a:spLocks noChangeArrowheads="1"/>
          </p:cNvSpPr>
          <p:nvPr/>
        </p:nvSpPr>
        <p:spPr bwMode="auto">
          <a:xfrm>
            <a:off x="1295400" y="4572000"/>
            <a:ext cx="1524000" cy="338554"/>
          </a:xfrm>
          <a:prstGeom prst="rect">
            <a:avLst/>
          </a:prstGeom>
          <a:noFill/>
          <a:ln w="12700" cap="sq">
            <a:noFill/>
            <a:miter lim="800000"/>
            <a:headEnd type="none" w="sm" len="sm"/>
            <a:tailEnd type="none" w="sm" len="sm"/>
          </a:ln>
        </p:spPr>
        <p:txBody>
          <a:bodyPr wrap="square">
            <a:spAutoFit/>
          </a:bodyPr>
          <a:lstStyle/>
          <a:p>
            <a:r>
              <a:rPr lang="en-US" sz="1600" dirty="0"/>
              <a:t>r=43 (95%)</a:t>
            </a:r>
          </a:p>
        </p:txBody>
      </p:sp>
      <p:sp>
        <p:nvSpPr>
          <p:cNvPr id="15" name="Text Box 13"/>
          <p:cNvSpPr txBox="1">
            <a:spLocks noChangeArrowheads="1"/>
          </p:cNvSpPr>
          <p:nvPr/>
        </p:nvSpPr>
        <p:spPr bwMode="auto">
          <a:xfrm>
            <a:off x="3581400" y="4572000"/>
            <a:ext cx="1219200" cy="336550"/>
          </a:xfrm>
          <a:prstGeom prst="rect">
            <a:avLst/>
          </a:prstGeom>
          <a:noFill/>
          <a:ln w="12700" cap="sq">
            <a:noFill/>
            <a:miter lim="800000"/>
            <a:headEnd type="none" w="sm" len="sm"/>
            <a:tailEnd type="none" w="sm" len="sm"/>
          </a:ln>
        </p:spPr>
        <p:txBody>
          <a:bodyPr>
            <a:spAutoFit/>
          </a:bodyPr>
          <a:lstStyle/>
          <a:p>
            <a:r>
              <a:rPr lang="en-US" sz="1600"/>
              <a:t>r=78 (99%)</a:t>
            </a:r>
          </a:p>
        </p:txBody>
      </p:sp>
      <p:sp>
        <p:nvSpPr>
          <p:cNvPr id="16" name="Text Box 14"/>
          <p:cNvSpPr txBox="1">
            <a:spLocks noChangeArrowheads="1"/>
          </p:cNvSpPr>
          <p:nvPr/>
        </p:nvSpPr>
        <p:spPr bwMode="auto">
          <a:xfrm>
            <a:off x="5410200" y="4572000"/>
            <a:ext cx="1447800" cy="336550"/>
          </a:xfrm>
          <a:prstGeom prst="rect">
            <a:avLst/>
          </a:prstGeom>
          <a:noFill/>
          <a:ln w="12700" cap="sq">
            <a:noFill/>
            <a:miter lim="800000"/>
            <a:headEnd type="none" w="sm" len="sm"/>
            <a:tailEnd type="none" w="sm" len="sm"/>
          </a:ln>
        </p:spPr>
        <p:txBody>
          <a:bodyPr>
            <a:spAutoFit/>
          </a:bodyPr>
          <a:lstStyle/>
          <a:p>
            <a:r>
              <a:rPr lang="en-US" sz="1600"/>
              <a:t>r=152 (99.5%)</a:t>
            </a:r>
          </a:p>
        </p:txBody>
      </p:sp>
      <p:sp>
        <p:nvSpPr>
          <p:cNvPr id="17" name="Text Box 15"/>
          <p:cNvSpPr txBox="1">
            <a:spLocks noChangeArrowheads="1"/>
          </p:cNvSpPr>
          <p:nvPr/>
        </p:nvSpPr>
        <p:spPr bwMode="auto">
          <a:xfrm>
            <a:off x="1752600" y="2743200"/>
            <a:ext cx="512763" cy="336550"/>
          </a:xfrm>
          <a:prstGeom prst="rect">
            <a:avLst/>
          </a:prstGeom>
          <a:noFill/>
          <a:ln w="12700" cap="sq">
            <a:noFill/>
            <a:miter lim="800000"/>
            <a:headEnd type="none" w="sm" len="sm"/>
            <a:tailEnd type="none" w="sm" len="sm"/>
          </a:ln>
        </p:spPr>
        <p:txBody>
          <a:bodyPr wrap="none">
            <a:spAutoFit/>
          </a:bodyPr>
          <a:lstStyle/>
          <a:p>
            <a:r>
              <a:rPr lang="en-US" sz="1600"/>
              <a:t>orig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b="1" dirty="0" smtClean="0">
                <a:solidFill>
                  <a:srgbClr val="003399"/>
                </a:solidFill>
              </a:rPr>
              <a:t>Butterworth </a:t>
            </a:r>
            <a:r>
              <a:rPr lang="en-US" altLang="zh-TW" sz="4000" b="1" dirty="0" err="1" smtClean="0">
                <a:solidFill>
                  <a:srgbClr val="003399"/>
                </a:solidFill>
              </a:rPr>
              <a:t>Lowpass</a:t>
            </a:r>
            <a:r>
              <a:rPr lang="en-US" altLang="zh-TW" sz="4000" b="1" dirty="0" smtClean="0">
                <a:solidFill>
                  <a:srgbClr val="003399"/>
                </a:solidFill>
              </a:rPr>
              <a:t> filters (BLPF)</a:t>
            </a:r>
            <a:endParaRPr lang="en-US" altLang="zh-TW" sz="4000" b="1" dirty="0">
              <a:solidFill>
                <a:srgbClr val="003399"/>
              </a:solidFill>
            </a:endParaRPr>
          </a:p>
        </p:txBody>
      </p:sp>
      <p:sp>
        <p:nvSpPr>
          <p:cNvPr id="3" name="Content Placeholder 2"/>
          <p:cNvSpPr>
            <a:spLocks noGrp="1"/>
          </p:cNvSpPr>
          <p:nvPr>
            <p:ph sz="quarter" idx="1"/>
          </p:nvPr>
        </p:nvSpPr>
        <p:spPr>
          <a:xfrm>
            <a:off x="612648" y="1600200"/>
            <a:ext cx="8153400" cy="1600200"/>
          </a:xfrm>
        </p:spPr>
        <p:txBody>
          <a:bodyPr/>
          <a:lstStyle/>
          <a:p>
            <a:r>
              <a:rPr lang="en-US" sz="2800" dirty="0" smtClean="0"/>
              <a:t>The transfer function of a BLPF of order n &amp; with a cut off frequency at a distance D</a:t>
            </a:r>
            <a:r>
              <a:rPr lang="en-US" sz="2800" baseline="-25000" dirty="0" smtClean="0"/>
              <a:t>0</a:t>
            </a:r>
            <a:r>
              <a:rPr lang="en-US" sz="2800" dirty="0" smtClean="0"/>
              <a:t> from the origin is given as:</a:t>
            </a:r>
          </a:p>
          <a:p>
            <a:endParaRPr lang="en-US" dirty="0" smtClean="0"/>
          </a:p>
          <a:p>
            <a:endParaRPr lang="en-US" dirty="0"/>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90800" y="3048000"/>
            <a:ext cx="4043363" cy="1380930"/>
          </a:xfrm>
          <a:prstGeom prst="rect">
            <a:avLst/>
          </a:prstGeom>
        </p:spPr>
        <p:style>
          <a:lnRef idx="2">
            <a:schemeClr val="accent2"/>
          </a:lnRef>
          <a:fillRef idx="1">
            <a:schemeClr val="lt1"/>
          </a:fillRef>
          <a:effectRef idx="0">
            <a:schemeClr val="accent2"/>
          </a:effectRef>
          <a:fontRef idx="minor">
            <a:schemeClr val="dk1"/>
          </a:fontRef>
        </p:style>
      </p:pic>
      <p:sp>
        <p:nvSpPr>
          <p:cNvPr id="5" name="Content Placeholder 2"/>
          <p:cNvSpPr txBox="1">
            <a:spLocks/>
          </p:cNvSpPr>
          <p:nvPr/>
        </p:nvSpPr>
        <p:spPr>
          <a:xfrm>
            <a:off x="609600" y="4648200"/>
            <a:ext cx="8153400" cy="2209800"/>
          </a:xfrm>
          <a:prstGeom prst="rect">
            <a:avLst/>
          </a:prstGeom>
        </p:spPr>
        <p:txBody>
          <a:bodyPr vert="horz">
            <a:normAutofit fontScale="92500" lnSpcReduction="20000"/>
          </a:bodyPr>
          <a:lstStyle/>
          <a:p>
            <a:pPr marL="320040" lvl="0" indent="-320040">
              <a:spcBef>
                <a:spcPts val="700"/>
              </a:spcBef>
              <a:buClr>
                <a:schemeClr val="accent2"/>
              </a:buClr>
              <a:buSzPct val="60000"/>
              <a:buFont typeface="Wingdings"/>
              <a:buChar char=""/>
            </a:pPr>
            <a:r>
              <a:rPr lang="en-US" sz="2800" dirty="0" smtClean="0"/>
              <a:t>The BLPF (unlike ILPF), does not have a sharp discontinuity that establishes a clear cut off between passed &amp; filtered frequencies.</a:t>
            </a:r>
          </a:p>
          <a:p>
            <a:pPr marL="320040" lvl="0" indent="-320040">
              <a:spcBef>
                <a:spcPts val="700"/>
              </a:spcBef>
              <a:buClr>
                <a:schemeClr val="accent2"/>
              </a:buClr>
              <a:buSzPct val="60000"/>
              <a:buFont typeface="Wingdings"/>
              <a:buChar char=""/>
            </a:pPr>
            <a:r>
              <a:rPr lang="en-US" sz="2800" dirty="0" smtClean="0"/>
              <a:t>A BLPF of order 1 has no ringing. Ringing generally is imperceptible in filters of order of 2, but can become a significant factor in filters of higher order.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solidFill>
                  <a:srgbClr val="003399"/>
                </a:solidFill>
              </a:rPr>
              <a:t>Butterworth </a:t>
            </a:r>
            <a:r>
              <a:rPr lang="en-US" altLang="zh-TW" b="1" dirty="0" err="1" smtClean="0">
                <a:solidFill>
                  <a:srgbClr val="003399"/>
                </a:solidFill>
              </a:rPr>
              <a:t>Lowpass</a:t>
            </a:r>
            <a:r>
              <a:rPr lang="en-US" altLang="zh-TW" b="1" dirty="0" smtClean="0">
                <a:solidFill>
                  <a:srgbClr val="003399"/>
                </a:solidFill>
              </a:rPr>
              <a:t> filters (BLPF)</a:t>
            </a:r>
            <a:endParaRPr lang="en-US" dirty="0"/>
          </a:p>
        </p:txBody>
      </p:sp>
      <p:pic>
        <p:nvPicPr>
          <p:cNvPr id="4" name="Picture 4" descr="buuu"/>
          <p:cNvPicPr>
            <a:picLocks noGrp="1" noChangeAspect="1" noChangeArrowheads="1"/>
          </p:cNvPicPr>
          <p:nvPr>
            <p:ph idx="1"/>
          </p:nvPr>
        </p:nvPicPr>
        <p:blipFill>
          <a:blip r:embed="rId2" cstate="print"/>
          <a:srcRect/>
          <a:stretch>
            <a:fillRect/>
          </a:stretch>
        </p:blipFill>
        <p:spPr>
          <a:xfrm>
            <a:off x="520700" y="1700213"/>
            <a:ext cx="8101013" cy="4321175"/>
          </a:xfrm>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solidFill>
                  <a:srgbClr val="003399"/>
                </a:solidFill>
              </a:rPr>
              <a:t>Butterworth </a:t>
            </a:r>
            <a:r>
              <a:rPr lang="en-US" altLang="zh-TW" b="1" dirty="0" err="1" smtClean="0">
                <a:solidFill>
                  <a:srgbClr val="003399"/>
                </a:solidFill>
              </a:rPr>
              <a:t>Lowpass</a:t>
            </a:r>
            <a:r>
              <a:rPr lang="en-US" altLang="zh-TW" b="1" dirty="0" smtClean="0">
                <a:solidFill>
                  <a:srgbClr val="003399"/>
                </a:solidFill>
              </a:rPr>
              <a:t> filters (BLPF)</a:t>
            </a:r>
            <a:endParaRPr lang="en-US" dirty="0"/>
          </a:p>
        </p:txBody>
      </p:sp>
      <p:pic>
        <p:nvPicPr>
          <p:cNvPr id="4" name="Picture 4" descr="BLPF"/>
          <p:cNvPicPr>
            <a:picLocks noGrp="1" noChangeAspect="1" noChangeArrowheads="1"/>
          </p:cNvPicPr>
          <p:nvPr>
            <p:ph idx="1"/>
          </p:nvPr>
        </p:nvPicPr>
        <p:blipFill>
          <a:blip r:embed="rId2" cstate="print"/>
          <a:srcRect/>
          <a:stretch>
            <a:fillRect/>
          </a:stretch>
        </p:blipFill>
        <p:spPr>
          <a:xfrm>
            <a:off x="520700" y="1619250"/>
            <a:ext cx="8101013" cy="4933950"/>
          </a:xfrm>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Frequency Domain</a:t>
            </a:r>
          </a:p>
        </p:txBody>
      </p:sp>
      <p:sp>
        <p:nvSpPr>
          <p:cNvPr id="3" name="Content Placeholder 2"/>
          <p:cNvSpPr>
            <a:spLocks noGrp="1"/>
          </p:cNvSpPr>
          <p:nvPr>
            <p:ph sz="quarter" idx="1"/>
          </p:nvPr>
        </p:nvSpPr>
        <p:spPr>
          <a:xfrm>
            <a:off x="612648" y="1600200"/>
            <a:ext cx="8153400" cy="5029200"/>
          </a:xfrm>
        </p:spPr>
        <p:txBody>
          <a:bodyPr>
            <a:normAutofit fontScale="85000" lnSpcReduction="10000"/>
          </a:bodyPr>
          <a:lstStyle/>
          <a:p>
            <a:r>
              <a:rPr lang="en-US" dirty="0" smtClean="0">
                <a:solidFill>
                  <a:srgbClr val="C00000"/>
                </a:solidFill>
              </a:rPr>
              <a:t>FREQUENCY</a:t>
            </a:r>
            <a:r>
              <a:rPr lang="en-US" dirty="0" smtClean="0"/>
              <a:t> refers to the </a:t>
            </a:r>
            <a:r>
              <a:rPr lang="en-US" dirty="0" smtClean="0">
                <a:solidFill>
                  <a:srgbClr val="C00000"/>
                </a:solidFill>
              </a:rPr>
              <a:t>RATE OF REPETITION </a:t>
            </a:r>
            <a:r>
              <a:rPr lang="en-US" dirty="0" smtClean="0"/>
              <a:t>of some periodic event. </a:t>
            </a:r>
          </a:p>
          <a:p>
            <a:r>
              <a:rPr lang="en-US" dirty="0" smtClean="0"/>
              <a:t>In imaging, SPATIAL FREQUENCY is the rate at which the brightness of an image changes with position in space.  </a:t>
            </a:r>
          </a:p>
          <a:p>
            <a:r>
              <a:rPr lang="en-US" dirty="0" smtClean="0"/>
              <a:t>High spatial frequencies correspond to rapidly varying, fine detail; low spatial frequencies correspond to slowly changing brightness.</a:t>
            </a:r>
          </a:p>
          <a:p>
            <a:r>
              <a:rPr lang="en-US" dirty="0" smtClean="0"/>
              <a:t>Theory shows that any varying signal (1D or 2D) can be decomposed or TRANSFORMED into a series of simple periodic variations.  </a:t>
            </a:r>
          </a:p>
          <a:p>
            <a:r>
              <a:rPr lang="en-US" dirty="0" smtClean="0"/>
              <a:t>The Fourier Transform is one of the best known techniques for performing such a decomposition, and decomposes the signal into a set of sine waves of different frequencies.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a:xfrm>
            <a:off x="520700" y="304800"/>
            <a:ext cx="8101013" cy="1012825"/>
          </a:xfrm>
          <a:prstGeom prst="rect">
            <a:avLst/>
          </a:prstGeom>
        </p:spPr>
        <p:txBody>
          <a:bodyPr vert="horz"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TW" sz="2800" b="1" dirty="0" smtClean="0">
                <a:solidFill>
                  <a:srgbClr val="003399"/>
                </a:solidFill>
                <a:latin typeface="+mj-lt"/>
                <a:ea typeface="+mj-ea"/>
                <a:cs typeface="+mj-cs"/>
              </a:rPr>
              <a:t>Spatial representation of BLPFs of different orders</a:t>
            </a:r>
            <a:endParaRPr lang="en-US" altLang="zh-TW" sz="2800" b="1" dirty="0">
              <a:solidFill>
                <a:srgbClr val="003399"/>
              </a:solidFill>
              <a:latin typeface="+mj-lt"/>
              <a:ea typeface="+mj-ea"/>
              <a:cs typeface="+mj-cs"/>
            </a:endParaRPr>
          </a:p>
        </p:txBody>
      </p:sp>
      <p:pic>
        <p:nvPicPr>
          <p:cNvPr id="5" name="Picture 12" descr="n"/>
          <p:cNvPicPr>
            <a:picLocks noGrp="1" noChangeAspect="1" noChangeArrowheads="1"/>
          </p:cNvPicPr>
          <p:nvPr>
            <p:ph sz="half" idx="4294967295"/>
          </p:nvPr>
        </p:nvPicPr>
        <p:blipFill>
          <a:blip r:embed="rId2" cstate="print"/>
          <a:srcRect/>
          <a:stretch>
            <a:fillRect/>
          </a:stretch>
        </p:blipFill>
        <p:spPr>
          <a:xfrm>
            <a:off x="900113" y="2178050"/>
            <a:ext cx="7364412" cy="4359275"/>
          </a:xfrm>
          <a:prstGeom prst="rect">
            <a:avLst/>
          </a:prstGeom>
          <a:noFill/>
          <a:ln/>
        </p:spPr>
      </p:pic>
      <p:sp>
        <p:nvSpPr>
          <p:cNvPr id="6" name="Line 14"/>
          <p:cNvSpPr>
            <a:spLocks noChangeShapeType="1"/>
          </p:cNvSpPr>
          <p:nvPr/>
        </p:nvSpPr>
        <p:spPr bwMode="gray">
          <a:xfrm flipH="1">
            <a:off x="1116013" y="3544888"/>
            <a:ext cx="360362" cy="504825"/>
          </a:xfrm>
          <a:prstGeom prst="line">
            <a:avLst/>
          </a:prstGeom>
          <a:noFill/>
          <a:ln w="25400">
            <a:solidFill>
              <a:srgbClr val="FFCC00"/>
            </a:solidFill>
            <a:round/>
            <a:headEnd/>
            <a:tailEnd type="triangle" w="med" len="med"/>
          </a:ln>
          <a:effectLst/>
        </p:spPr>
        <p:txBody>
          <a:bodyPr>
            <a:spAutoFit/>
          </a:bodyPr>
          <a:lstStyle/>
          <a:p>
            <a:endParaRPr lang="en-US"/>
          </a:p>
        </p:txBody>
      </p:sp>
      <p:sp>
        <p:nvSpPr>
          <p:cNvPr id="7" name="Text Box 15"/>
          <p:cNvSpPr txBox="1">
            <a:spLocks noChangeArrowheads="1"/>
          </p:cNvSpPr>
          <p:nvPr/>
        </p:nvSpPr>
        <p:spPr bwMode="gray">
          <a:xfrm>
            <a:off x="215900" y="4049713"/>
            <a:ext cx="1368425" cy="313932"/>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1800" b="1" dirty="0">
                <a:solidFill>
                  <a:srgbClr val="0000FF"/>
                </a:solidFill>
                <a:latin typeface="Arial" charset="0"/>
                <a:ea typeface="新細明體" pitchFamily="18" charset="-120"/>
              </a:rPr>
              <a:t>No ringing</a:t>
            </a:r>
          </a:p>
        </p:txBody>
      </p:sp>
      <p:sp>
        <p:nvSpPr>
          <p:cNvPr id="8" name="Line 16"/>
          <p:cNvSpPr>
            <a:spLocks noChangeShapeType="1"/>
          </p:cNvSpPr>
          <p:nvPr/>
        </p:nvSpPr>
        <p:spPr bwMode="gray">
          <a:xfrm flipH="1">
            <a:off x="7308850" y="3797300"/>
            <a:ext cx="0" cy="504825"/>
          </a:xfrm>
          <a:prstGeom prst="line">
            <a:avLst/>
          </a:prstGeom>
          <a:noFill/>
          <a:ln w="25400">
            <a:solidFill>
              <a:srgbClr val="FFCC00"/>
            </a:solidFill>
            <a:round/>
            <a:headEnd/>
            <a:tailEnd type="triangle" w="med" len="med"/>
          </a:ln>
          <a:effectLst/>
        </p:spPr>
        <p:txBody>
          <a:bodyPr>
            <a:spAutoFit/>
          </a:bodyPr>
          <a:lstStyle/>
          <a:p>
            <a:endParaRPr lang="en-US"/>
          </a:p>
        </p:txBody>
      </p:sp>
      <p:sp>
        <p:nvSpPr>
          <p:cNvPr id="9" name="Text Box 17"/>
          <p:cNvSpPr txBox="1">
            <a:spLocks noChangeArrowheads="1"/>
          </p:cNvSpPr>
          <p:nvPr/>
        </p:nvSpPr>
        <p:spPr bwMode="gray">
          <a:xfrm>
            <a:off x="5148263" y="4386263"/>
            <a:ext cx="3995737" cy="5556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1800" b="1" dirty="0">
                <a:solidFill>
                  <a:srgbClr val="0000FF"/>
                </a:solidFill>
                <a:latin typeface="Arial" charset="0"/>
                <a:ea typeface="新細明體" pitchFamily="18" charset="-120"/>
              </a:rPr>
              <a:t>Filter of order 20 approximates the ringing behavior of ILPF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smtClean="0">
                <a:solidFill>
                  <a:srgbClr val="003399"/>
                </a:solidFill>
              </a:rPr>
              <a:t>Gaussian </a:t>
            </a:r>
            <a:r>
              <a:rPr lang="en-US" altLang="zh-TW" b="1" dirty="0" err="1" smtClean="0">
                <a:solidFill>
                  <a:srgbClr val="003399"/>
                </a:solidFill>
              </a:rPr>
              <a:t>Lowpass</a:t>
            </a:r>
            <a:r>
              <a:rPr lang="en-US" altLang="zh-TW" b="1" dirty="0" smtClean="0">
                <a:solidFill>
                  <a:srgbClr val="003399"/>
                </a:solidFill>
              </a:rPr>
              <a:t> filters (GLPF)</a:t>
            </a:r>
          </a:p>
        </p:txBody>
      </p:sp>
      <p:sp>
        <p:nvSpPr>
          <p:cNvPr id="3" name="Content Placeholder 2"/>
          <p:cNvSpPr>
            <a:spLocks noGrp="1"/>
          </p:cNvSpPr>
          <p:nvPr>
            <p:ph sz="quarter" idx="1"/>
          </p:nvPr>
        </p:nvSpPr>
        <p:spPr>
          <a:xfrm>
            <a:off x="612648" y="1600200"/>
            <a:ext cx="8153400" cy="914400"/>
          </a:xfrm>
        </p:spPr>
        <p:txBody>
          <a:bodyPr/>
          <a:lstStyle/>
          <a:p>
            <a:r>
              <a:rPr lang="en-US" altLang="zh-TW" sz="3200" dirty="0" smtClean="0"/>
              <a:t>The form of these filters in 2-D</a:t>
            </a:r>
          </a:p>
          <a:p>
            <a:endParaRPr lang="en-US" dirty="0"/>
          </a:p>
        </p:txBody>
      </p:sp>
      <p:sp>
        <p:nvSpPr>
          <p:cNvPr id="4" name="Content Placeholder 2"/>
          <p:cNvSpPr txBox="1">
            <a:spLocks/>
          </p:cNvSpPr>
          <p:nvPr/>
        </p:nvSpPr>
        <p:spPr>
          <a:xfrm>
            <a:off x="609600" y="3886200"/>
            <a:ext cx="8153400" cy="2514600"/>
          </a:xfrm>
          <a:prstGeom prst="rect">
            <a:avLst/>
          </a:prstGeom>
        </p:spPr>
        <p:txBody>
          <a:bodyPr vert="horz">
            <a:normAutofit/>
          </a:bodyPr>
          <a:lstStyle/>
          <a:p>
            <a:r>
              <a:rPr lang="en-US" altLang="zh-TW" sz="3200" i="1" dirty="0" smtClean="0"/>
              <a:t>D(</a:t>
            </a:r>
            <a:r>
              <a:rPr lang="en-US" altLang="zh-TW" sz="3200" i="1" dirty="0" err="1" smtClean="0"/>
              <a:t>u,v</a:t>
            </a:r>
            <a:r>
              <a:rPr lang="en-US" altLang="zh-TW" sz="3200" i="1" dirty="0" smtClean="0"/>
              <a:t>) </a:t>
            </a:r>
            <a:r>
              <a:rPr lang="en-US" altLang="zh-TW" sz="3200" dirty="0" smtClean="0"/>
              <a:t>:the distance from the origin of the Fourier transform</a:t>
            </a:r>
          </a:p>
          <a:p>
            <a:r>
              <a:rPr lang="en-US" altLang="zh-TW" sz="3200" dirty="0" smtClean="0"/>
              <a:t>      : a measure of the spread of the Gaussian curve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26626" name="Object 2"/>
          <p:cNvGraphicFramePr>
            <a:graphicFrameLocks noChangeAspect="1"/>
          </p:cNvGraphicFramePr>
          <p:nvPr/>
        </p:nvGraphicFramePr>
        <p:xfrm>
          <a:off x="827087" y="5051425"/>
          <a:ext cx="392113" cy="358775"/>
        </p:xfrm>
        <a:graphic>
          <a:graphicData uri="http://schemas.openxmlformats.org/presentationml/2006/ole">
            <mc:AlternateContent xmlns:mc="http://schemas.openxmlformats.org/markup-compatibility/2006">
              <mc:Choice xmlns:v="urn:schemas-microsoft-com:vml" Requires="v">
                <p:oleObj spid="_x0000_s26628" name="方程式" r:id="rId3" imgW="152280" imgH="139680" progId="Equation.3">
                  <p:embed/>
                </p:oleObj>
              </mc:Choice>
              <mc:Fallback>
                <p:oleObj name="方程式" r:id="rId3" imgW="152280" imgH="1396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7" y="5051425"/>
                        <a:ext cx="392113"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357313" y="2690813"/>
            <a:ext cx="6530975" cy="966787"/>
          </a:xfrm>
          <a:prstGeom prst="rect">
            <a:avLst/>
          </a:prstGeom>
        </p:spPr>
        <p:style>
          <a:lnRef idx="2">
            <a:schemeClr val="accent3"/>
          </a:lnRef>
          <a:fillRef idx="1">
            <a:schemeClr val="lt1"/>
          </a:fillRef>
          <a:effectRef idx="0">
            <a:schemeClr val="accent3"/>
          </a:effectRef>
          <a:fontRef idx="minor">
            <a:schemeClr val="dk1"/>
          </a:fontRef>
        </p:style>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solidFill>
                  <a:srgbClr val="003399"/>
                </a:solidFill>
              </a:rPr>
              <a:t>Gaussian </a:t>
            </a:r>
            <a:r>
              <a:rPr lang="en-US" altLang="zh-TW" b="1" dirty="0" err="1" smtClean="0">
                <a:solidFill>
                  <a:srgbClr val="003399"/>
                </a:solidFill>
              </a:rPr>
              <a:t>Lowpass</a:t>
            </a:r>
            <a:r>
              <a:rPr lang="en-US" altLang="zh-TW" b="1" dirty="0" smtClean="0">
                <a:solidFill>
                  <a:srgbClr val="003399"/>
                </a:solidFill>
              </a:rPr>
              <a:t> filters (GLPF)</a:t>
            </a:r>
            <a:endParaRPr lang="en-US" dirty="0"/>
          </a:p>
        </p:txBody>
      </p:sp>
      <p:pic>
        <p:nvPicPr>
          <p:cNvPr id="4" name="Picture 4" descr="0667"/>
          <p:cNvPicPr>
            <a:picLocks noGrp="1" noChangeAspect="1" noChangeArrowheads="1"/>
          </p:cNvPicPr>
          <p:nvPr>
            <p:ph idx="1"/>
          </p:nvPr>
        </p:nvPicPr>
        <p:blipFill>
          <a:blip r:embed="rId2" cstate="print"/>
          <a:srcRect/>
          <a:stretch>
            <a:fillRect/>
          </a:stretch>
        </p:blipFill>
        <p:spPr>
          <a:xfrm>
            <a:off x="527050" y="1773238"/>
            <a:ext cx="8094663" cy="4319587"/>
          </a:xfrm>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3200" b="1" dirty="0" smtClean="0">
                <a:solidFill>
                  <a:srgbClr val="003399"/>
                </a:solidFill>
              </a:rPr>
              <a:t>Gaussian </a:t>
            </a:r>
            <a:r>
              <a:rPr lang="en-US" altLang="zh-TW" sz="3200" b="1" dirty="0" err="1" smtClean="0">
                <a:solidFill>
                  <a:srgbClr val="003399"/>
                </a:solidFill>
              </a:rPr>
              <a:t>Lowpass</a:t>
            </a:r>
            <a:r>
              <a:rPr lang="en-US" altLang="zh-TW" sz="3200" b="1" dirty="0" smtClean="0">
                <a:solidFill>
                  <a:srgbClr val="003399"/>
                </a:solidFill>
              </a:rPr>
              <a:t> filters (GLPF): </a:t>
            </a:r>
            <a:r>
              <a:rPr lang="en-US" altLang="zh-TW" sz="3200" b="1" dirty="0" smtClean="0">
                <a:solidFill>
                  <a:srgbClr val="C00000"/>
                </a:solidFill>
              </a:rPr>
              <a:t>Example</a:t>
            </a:r>
            <a:endParaRPr lang="en-US" sz="3200" dirty="0">
              <a:solidFill>
                <a:srgbClr val="C00000"/>
              </a:solidFill>
            </a:endParaRPr>
          </a:p>
        </p:txBody>
      </p:sp>
      <p:pic>
        <p:nvPicPr>
          <p:cNvPr id="4" name="Picture 4" descr="Gaussian"/>
          <p:cNvPicPr>
            <a:picLocks noGrp="1" noChangeAspect="1" noChangeArrowheads="1"/>
          </p:cNvPicPr>
          <p:nvPr>
            <p:ph sz="half" idx="1"/>
          </p:nvPr>
        </p:nvPicPr>
        <p:blipFill>
          <a:blip r:embed="rId3" cstate="print"/>
          <a:srcRect/>
          <a:stretch>
            <a:fillRect/>
          </a:stretch>
        </p:blipFill>
        <p:spPr>
          <a:xfrm>
            <a:off x="520700" y="1489075"/>
            <a:ext cx="8101013" cy="4845050"/>
          </a:xfrm>
          <a:noFill/>
          <a:ln/>
        </p:spPr>
      </p:pic>
      <p:graphicFrame>
        <p:nvGraphicFramePr>
          <p:cNvPr id="5" name="Object 6"/>
          <p:cNvGraphicFramePr>
            <a:graphicFrameLocks noChangeAspect="1"/>
          </p:cNvGraphicFramePr>
          <p:nvPr/>
        </p:nvGraphicFramePr>
        <p:xfrm>
          <a:off x="1042988" y="3948113"/>
          <a:ext cx="4752975" cy="1871662"/>
        </p:xfrm>
        <a:graphic>
          <a:graphicData uri="http://schemas.openxmlformats.org/presentationml/2006/ole">
            <mc:AlternateContent xmlns:mc="http://schemas.openxmlformats.org/markup-compatibility/2006">
              <mc:Choice xmlns:v="urn:schemas-microsoft-com:vml" Requires="v">
                <p:oleObj spid="_x0000_s27652" name="Chart" r:id="rId4" imgW="3581470" imgH="4057674" progId="MSGraph.Chart.8">
                  <p:embed followColorScheme="full"/>
                </p:oleObj>
              </mc:Choice>
              <mc:Fallback>
                <p:oleObj name="Chart" r:id="rId4" imgW="3581470" imgH="4057674" progId="MSGraph.Chart.8">
                  <p:embed followColorScheme="full"/>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948113"/>
                        <a:ext cx="4752975" cy="187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8"/>
          <p:cNvSpPr txBox="1">
            <a:spLocks noChangeArrowheads="1"/>
          </p:cNvSpPr>
          <p:nvPr/>
        </p:nvSpPr>
        <p:spPr bwMode="auto">
          <a:xfrm>
            <a:off x="1258888" y="4292600"/>
            <a:ext cx="4249737" cy="1311275"/>
          </a:xfrm>
          <a:prstGeom prst="rect">
            <a:avLst/>
          </a:prstGeom>
          <a:noFill/>
          <a:ln w="9525" algn="ctr">
            <a:noFill/>
            <a:miter lim="800000"/>
            <a:headEnd/>
            <a:tailEnd/>
          </a:ln>
          <a:effectLst/>
        </p:spPr>
        <p:txBody>
          <a:bodyPr anchorCtr="1">
            <a:spAutoFit/>
          </a:bodyPr>
          <a:lstStyle/>
          <a:p>
            <a:pPr algn="l">
              <a:spcBef>
                <a:spcPct val="50000"/>
              </a:spcBef>
            </a:pPr>
            <a:r>
              <a:rPr lang="en-US" altLang="zh-TW" sz="2000" b="1" dirty="0">
                <a:solidFill>
                  <a:srgbClr val="0000FF"/>
                </a:solidFill>
                <a:latin typeface="Arial" charset="0"/>
              </a:rPr>
              <a:t>The GLPF did not achieve as much smoothing as the BLPF of order 2 for the same value of cutoff frequency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3200" b="1" dirty="0" smtClean="0">
                <a:solidFill>
                  <a:srgbClr val="003399"/>
                </a:solidFill>
              </a:rPr>
              <a:t>Gaussian </a:t>
            </a:r>
            <a:r>
              <a:rPr lang="en-US" altLang="zh-TW" sz="3200" b="1" dirty="0" err="1" smtClean="0">
                <a:solidFill>
                  <a:srgbClr val="003399"/>
                </a:solidFill>
              </a:rPr>
              <a:t>Lowpass</a:t>
            </a:r>
            <a:r>
              <a:rPr lang="en-US" altLang="zh-TW" sz="3200" b="1" dirty="0" smtClean="0">
                <a:solidFill>
                  <a:srgbClr val="003399"/>
                </a:solidFill>
              </a:rPr>
              <a:t> filters (GLPF): </a:t>
            </a:r>
            <a:r>
              <a:rPr lang="en-US" altLang="zh-TW" sz="3200" b="1" dirty="0" smtClean="0">
                <a:solidFill>
                  <a:srgbClr val="C00000"/>
                </a:solidFill>
              </a:rPr>
              <a:t>Example</a:t>
            </a:r>
            <a:endParaRPr lang="en-US" sz="3200" dirty="0"/>
          </a:p>
        </p:txBody>
      </p:sp>
      <p:sp>
        <p:nvSpPr>
          <p:cNvPr id="4" name="Rectangle 9"/>
          <p:cNvSpPr txBox="1">
            <a:spLocks noChangeArrowheads="1"/>
          </p:cNvSpPr>
          <p:nvPr/>
        </p:nvSpPr>
        <p:spPr>
          <a:xfrm>
            <a:off x="241300" y="1522413"/>
            <a:ext cx="8380413" cy="452596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Examples : fax transmissions, duplicated material &amp; historical records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The characters have distorted shapes due to lack of resolution, and many of the characters are broken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smtClean="0">
                <a:ln>
                  <a:noFill/>
                </a:ln>
                <a:solidFill>
                  <a:schemeClr val="tx1"/>
                </a:solidFill>
                <a:effectLst/>
                <a:uLnTx/>
                <a:uFillTx/>
                <a:latin typeface="+mn-lt"/>
                <a:ea typeface="+mn-ea"/>
                <a:cs typeface="+mn-cs"/>
              </a:rPr>
              <a:t>Solution: bridge small gaps by blurring</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       : 80</a:t>
            </a:r>
            <a:endParaRPr kumimoji="0" lang="en-US" altLang="zh-TW" sz="2900" b="0" i="0" u="none" strike="noStrike" kern="1200" cap="none" spc="0" normalizeH="0" baseline="0" noProof="0">
              <a:ln>
                <a:noFill/>
              </a:ln>
              <a:solidFill>
                <a:schemeClr val="tx1"/>
              </a:solidFill>
              <a:effectLst/>
              <a:uLnTx/>
              <a:uFillTx/>
              <a:latin typeface="+mn-lt"/>
              <a:ea typeface="+mn-ea"/>
              <a:cs typeface="+mn-cs"/>
            </a:endParaRPr>
          </a:p>
        </p:txBody>
      </p:sp>
      <p:graphicFrame>
        <p:nvGraphicFramePr>
          <p:cNvPr id="5" name="Object 10"/>
          <p:cNvGraphicFramePr>
            <a:graphicFrameLocks noGrp="1" noChangeAspect="1"/>
          </p:cNvGraphicFramePr>
          <p:nvPr>
            <p:ph sz="quarter" idx="4294967295"/>
          </p:nvPr>
        </p:nvGraphicFramePr>
        <p:xfrm>
          <a:off x="779463" y="4221163"/>
          <a:ext cx="479425" cy="750887"/>
        </p:xfrm>
        <a:graphic>
          <a:graphicData uri="http://schemas.openxmlformats.org/presentationml/2006/ole">
            <mc:AlternateContent xmlns:mc="http://schemas.openxmlformats.org/markup-compatibility/2006">
              <mc:Choice xmlns:v="urn:schemas-microsoft-com:vml" Requires="v">
                <p:oleObj spid="_x0000_s28678" name="方程式" r:id="rId3" imgW="203040" imgH="228600" progId="Equation.3">
                  <p:embed/>
                </p:oleObj>
              </mc:Choice>
              <mc:Fallback>
                <p:oleObj name="方程式" r:id="rId3" imgW="2030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3" y="4221163"/>
                        <a:ext cx="47942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2"/>
          <p:cNvGraphicFramePr>
            <a:graphicFrameLocks noGrp="1" noChangeAspect="1"/>
          </p:cNvGraphicFramePr>
          <p:nvPr>
            <p:ph sz="quarter" idx="4294967295"/>
          </p:nvPr>
        </p:nvGraphicFramePr>
        <p:xfrm>
          <a:off x="241300" y="2033588"/>
          <a:ext cx="8651875" cy="4348162"/>
        </p:xfrm>
        <a:graphic>
          <a:graphicData uri="http://schemas.openxmlformats.org/presentationml/2006/ole">
            <mc:AlternateContent xmlns:mc="http://schemas.openxmlformats.org/markup-compatibility/2006">
              <mc:Choice xmlns:v="urn:schemas-microsoft-com:vml" Requires="v">
                <p:oleObj spid="_x0000_s28679" name="Chart" r:id="rId5" imgW="3581470" imgH="4057674" progId="MSGraph.Chart.8">
                  <p:embed followColorScheme="full"/>
                </p:oleObj>
              </mc:Choice>
              <mc:Fallback>
                <p:oleObj name="Chart" r:id="rId5" imgW="3581470" imgH="4057674" progId="MSGraph.Chart.8">
                  <p:embed followColorScheme="full"/>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00" y="2033588"/>
                        <a:ext cx="8651875" cy="434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14" descr="note"/>
          <p:cNvPicPr>
            <a:picLocks noChangeAspect="1" noChangeArrowheads="1"/>
          </p:cNvPicPr>
          <p:nvPr/>
        </p:nvPicPr>
        <p:blipFill>
          <a:blip r:embed="rId7" cstate="print"/>
          <a:srcRect/>
          <a:stretch>
            <a:fillRect/>
          </a:stretch>
        </p:blipFill>
        <p:spPr bwMode="auto">
          <a:xfrm>
            <a:off x="520700" y="2276475"/>
            <a:ext cx="8101013" cy="3771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a:xfrm>
            <a:off x="241300" y="1489075"/>
            <a:ext cx="8229600" cy="45259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Produce a smoother, softer-looking result from a sharp original</a:t>
            </a:r>
            <a:endParaRPr kumimoji="0" lang="en-US" altLang="zh-TW" sz="29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7" descr="fine"/>
          <p:cNvPicPr>
            <a:picLocks noGrp="1" noChangeAspect="1" noChangeArrowheads="1"/>
          </p:cNvPicPr>
          <p:nvPr>
            <p:ph sz="half" idx="4294967295"/>
          </p:nvPr>
        </p:nvPicPr>
        <p:blipFill>
          <a:blip r:embed="rId2" cstate="print"/>
          <a:srcRect/>
          <a:stretch>
            <a:fillRect/>
          </a:stretch>
        </p:blipFill>
        <p:spPr>
          <a:xfrm>
            <a:off x="520700" y="2492375"/>
            <a:ext cx="7950200" cy="4365625"/>
          </a:xfrm>
          <a:prstGeom prst="rect">
            <a:avLst/>
          </a:prstGeom>
          <a:noFill/>
          <a:ln/>
        </p:spPr>
      </p:pic>
      <p:sp>
        <p:nvSpPr>
          <p:cNvPr id="6" name="Line 10"/>
          <p:cNvSpPr>
            <a:spLocks noChangeShapeType="1"/>
          </p:cNvSpPr>
          <p:nvPr/>
        </p:nvSpPr>
        <p:spPr bwMode="gray">
          <a:xfrm flipH="1" flipV="1">
            <a:off x="7740650" y="3068638"/>
            <a:ext cx="0" cy="519112"/>
          </a:xfrm>
          <a:prstGeom prst="line">
            <a:avLst/>
          </a:prstGeom>
          <a:noFill/>
          <a:ln w="38100">
            <a:solidFill>
              <a:srgbClr val="FFCC00"/>
            </a:solidFill>
            <a:round/>
            <a:headEnd/>
            <a:tailEnd type="triangle" w="med" len="med"/>
          </a:ln>
          <a:effectLst/>
        </p:spPr>
        <p:txBody>
          <a:bodyPr>
            <a:spAutoFit/>
          </a:bodyPr>
          <a:lstStyle/>
          <a:p>
            <a:endParaRPr lang="en-US"/>
          </a:p>
        </p:txBody>
      </p:sp>
      <p:sp>
        <p:nvSpPr>
          <p:cNvPr id="7" name="Line 11"/>
          <p:cNvSpPr>
            <a:spLocks noChangeShapeType="1"/>
          </p:cNvSpPr>
          <p:nvPr/>
        </p:nvSpPr>
        <p:spPr bwMode="gray">
          <a:xfrm flipV="1">
            <a:off x="5580063" y="2552700"/>
            <a:ext cx="215900" cy="515938"/>
          </a:xfrm>
          <a:prstGeom prst="line">
            <a:avLst/>
          </a:prstGeom>
          <a:noFill/>
          <a:ln w="38100">
            <a:solidFill>
              <a:srgbClr val="FFCC00"/>
            </a:solidFill>
            <a:round/>
            <a:headEnd/>
            <a:tailEnd type="triangle" w="med" len="med"/>
          </a:ln>
          <a:effectLst/>
        </p:spPr>
        <p:txBody>
          <a:bodyPr>
            <a:spAutoFit/>
          </a:bodyPr>
          <a:lstStyle/>
          <a:p>
            <a:endParaRPr lang="en-US"/>
          </a:p>
        </p:txBody>
      </p:sp>
      <p:sp>
        <p:nvSpPr>
          <p:cNvPr id="8" name="Text Box 12"/>
          <p:cNvSpPr txBox="1">
            <a:spLocks noChangeArrowheads="1"/>
          </p:cNvSpPr>
          <p:nvPr/>
        </p:nvSpPr>
        <p:spPr bwMode="gray">
          <a:xfrm>
            <a:off x="5903913" y="2165350"/>
            <a:ext cx="2717800" cy="850900"/>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b="1" dirty="0">
                <a:solidFill>
                  <a:srgbClr val="0000FF"/>
                </a:solidFill>
                <a:latin typeface="Arial" charset="0"/>
                <a:ea typeface="新細明體" pitchFamily="18" charset="-120"/>
              </a:rPr>
              <a:t>Reduction in skin fine lines in the magnified sections</a:t>
            </a:r>
          </a:p>
        </p:txBody>
      </p:sp>
      <p:sp>
        <p:nvSpPr>
          <p:cNvPr id="9" name="Title 1"/>
          <p:cNvSpPr>
            <a:spLocks noGrp="1"/>
          </p:cNvSpPr>
          <p:nvPr>
            <p:ph type="title"/>
          </p:nvPr>
        </p:nvSpPr>
        <p:spPr>
          <a:xfrm>
            <a:off x="612648" y="228600"/>
            <a:ext cx="8153400" cy="990600"/>
          </a:xfrm>
        </p:spPr>
        <p:txBody>
          <a:bodyPr>
            <a:normAutofit/>
          </a:bodyPr>
          <a:lstStyle/>
          <a:p>
            <a:r>
              <a:rPr lang="en-US" altLang="zh-TW" sz="3200" b="1" dirty="0" smtClean="0">
                <a:solidFill>
                  <a:srgbClr val="003399"/>
                </a:solidFill>
              </a:rPr>
              <a:t>Gaussian </a:t>
            </a:r>
            <a:r>
              <a:rPr lang="en-US" altLang="zh-TW" sz="3200" b="1" dirty="0" err="1" smtClean="0">
                <a:solidFill>
                  <a:srgbClr val="003399"/>
                </a:solidFill>
              </a:rPr>
              <a:t>Lowpass</a:t>
            </a:r>
            <a:r>
              <a:rPr lang="en-US" altLang="zh-TW" sz="3200" b="1" dirty="0" smtClean="0">
                <a:solidFill>
                  <a:srgbClr val="003399"/>
                </a:solidFill>
              </a:rPr>
              <a:t> filters (GLPF): </a:t>
            </a:r>
            <a:r>
              <a:rPr lang="en-US" altLang="zh-TW" sz="3200" b="1" dirty="0" smtClean="0">
                <a:solidFill>
                  <a:srgbClr val="C00000"/>
                </a:solidFill>
              </a:rPr>
              <a:t>Example</a:t>
            </a:r>
            <a:endParaRPr lang="en-US" sz="3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153400" cy="2133600"/>
          </a:xfrm>
        </p:spPr>
        <p:txBody>
          <a:bodyPr/>
          <a:lstStyle/>
          <a:p>
            <a:pPr algn="ctr">
              <a:buNone/>
            </a:pPr>
            <a:r>
              <a:rPr lang="en-US" sz="6600" b="1" dirty="0" smtClean="0">
                <a:solidFill>
                  <a:schemeClr val="bg1"/>
                </a:solidFill>
              </a:rPr>
              <a:t>Sharpening Frequency Domain Filters</a:t>
            </a:r>
          </a:p>
          <a:p>
            <a:endParaRPr lang="en-US" dirty="0"/>
          </a:p>
        </p:txBody>
      </p:sp>
      <p:sp>
        <p:nvSpPr>
          <p:cNvPr id="4" name="Rectangle 3"/>
          <p:cNvSpPr/>
          <p:nvPr/>
        </p:nvSpPr>
        <p:spPr>
          <a:xfrm>
            <a:off x="457200" y="3799344"/>
            <a:ext cx="8305800" cy="2677656"/>
          </a:xfrm>
          <a:prstGeom prst="rect">
            <a:avLst/>
          </a:prstGeom>
        </p:spPr>
        <p:txBody>
          <a:bodyPr wrap="square">
            <a:spAutoFit/>
          </a:bodyPr>
          <a:lstStyle/>
          <a:p>
            <a:pPr algn="ctr"/>
            <a:r>
              <a:rPr lang="en-US" sz="2800" dirty="0" smtClean="0">
                <a:solidFill>
                  <a:srgbClr val="FFFF00"/>
                </a:solidFill>
              </a:rPr>
              <a:t>Edges &amp; other abrupt changes in gray levels are associated with high frequency components. Image sharpening can be achieved in the frequency domain by a </a:t>
            </a:r>
            <a:r>
              <a:rPr lang="en-US" sz="2800" dirty="0" err="1" smtClean="0">
                <a:solidFill>
                  <a:srgbClr val="FFFF00"/>
                </a:solidFill>
              </a:rPr>
              <a:t>highpass</a:t>
            </a:r>
            <a:r>
              <a:rPr lang="en-US" sz="2800" dirty="0" smtClean="0">
                <a:solidFill>
                  <a:srgbClr val="FFFF00"/>
                </a:solidFill>
              </a:rPr>
              <a:t> filtering process, which attenuates the low frequency components without disturbing high frequency components in the Fourier transform.</a:t>
            </a:r>
            <a:endParaRPr lang="en-US" sz="2800" dirty="0">
              <a:solidFill>
                <a:srgbClr val="FFFF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err="1" smtClean="0">
                <a:solidFill>
                  <a:srgbClr val="003399"/>
                </a:solidFill>
              </a:rPr>
              <a:t>Highpass</a:t>
            </a:r>
            <a:r>
              <a:rPr lang="en-US" altLang="zh-TW" b="1" dirty="0" smtClean="0">
                <a:solidFill>
                  <a:srgbClr val="003399"/>
                </a:solidFill>
              </a:rPr>
              <a:t> Filtering</a:t>
            </a:r>
          </a:p>
        </p:txBody>
      </p:sp>
      <p:sp>
        <p:nvSpPr>
          <p:cNvPr id="3" name="Content Placeholder 2"/>
          <p:cNvSpPr>
            <a:spLocks noGrp="1"/>
          </p:cNvSpPr>
          <p:nvPr>
            <p:ph sz="quarter" idx="1"/>
          </p:nvPr>
        </p:nvSpPr>
        <p:spPr>
          <a:xfrm>
            <a:off x="612648" y="1600200"/>
            <a:ext cx="8153400" cy="3962400"/>
          </a:xfrm>
        </p:spPr>
        <p:txBody>
          <a:bodyPr>
            <a:noAutofit/>
          </a:bodyPr>
          <a:lstStyle/>
          <a:p>
            <a:pPr marL="457200" indent="-457200">
              <a:lnSpc>
                <a:spcPct val="120000"/>
              </a:lnSpc>
              <a:spcBef>
                <a:spcPts val="600"/>
              </a:spcBef>
            </a:pPr>
            <a:r>
              <a:rPr lang="en-US" altLang="zh-TW" sz="2800" dirty="0" smtClean="0"/>
              <a:t>3 types of filters in the order of increasing Sharpening</a:t>
            </a:r>
            <a:endParaRPr lang="en-US" altLang="zh-CN" sz="2800" dirty="0" smtClean="0"/>
          </a:p>
          <a:p>
            <a:pPr marL="777240" lvl="1" indent="-457200">
              <a:lnSpc>
                <a:spcPct val="120000"/>
              </a:lnSpc>
              <a:spcBef>
                <a:spcPts val="600"/>
              </a:spcBef>
              <a:buClr>
                <a:srgbClr val="0000FF"/>
              </a:buClr>
              <a:buSzPct val="100000"/>
              <a:buFont typeface="Wingdings" pitchFamily="2" charset="2"/>
              <a:buChar char="§"/>
            </a:pPr>
            <a:r>
              <a:rPr lang="en-US" altLang="zh-CN" sz="2800" b="1" dirty="0" smtClean="0">
                <a:solidFill>
                  <a:srgbClr val="C00000"/>
                </a:solidFill>
              </a:rPr>
              <a:t>Ideal filter</a:t>
            </a:r>
          </a:p>
          <a:p>
            <a:pPr marL="777240" lvl="1" indent="-457200">
              <a:lnSpc>
                <a:spcPct val="120000"/>
              </a:lnSpc>
              <a:spcBef>
                <a:spcPts val="600"/>
              </a:spcBef>
              <a:buClr>
                <a:srgbClr val="0000FF"/>
              </a:buClr>
              <a:buSzPct val="100000"/>
              <a:buFont typeface="Wingdings" pitchFamily="2" charset="2"/>
              <a:buChar char="§"/>
            </a:pPr>
            <a:r>
              <a:rPr lang="en-US" altLang="zh-CN" sz="2800" b="1" dirty="0" smtClean="0">
                <a:solidFill>
                  <a:srgbClr val="C00000"/>
                </a:solidFill>
              </a:rPr>
              <a:t>Butterworth filter</a:t>
            </a:r>
          </a:p>
          <a:p>
            <a:pPr marL="777240" lvl="1" indent="-457200">
              <a:lnSpc>
                <a:spcPct val="120000"/>
              </a:lnSpc>
              <a:spcBef>
                <a:spcPts val="600"/>
              </a:spcBef>
              <a:buClr>
                <a:srgbClr val="0000FF"/>
              </a:buClr>
              <a:buSzPct val="100000"/>
              <a:buFont typeface="Wingdings" pitchFamily="2" charset="2"/>
              <a:buChar char="§"/>
            </a:pPr>
            <a:r>
              <a:rPr lang="en-US" altLang="zh-CN" sz="2800" b="1" dirty="0" smtClean="0">
                <a:solidFill>
                  <a:srgbClr val="C00000"/>
                </a:solidFill>
              </a:rPr>
              <a:t>Gaussian filter</a:t>
            </a:r>
          </a:p>
          <a:p>
            <a:pPr marL="457200" indent="0">
              <a:lnSpc>
                <a:spcPct val="120000"/>
              </a:lnSpc>
              <a:spcBef>
                <a:spcPts val="600"/>
              </a:spcBef>
              <a:buClr>
                <a:srgbClr val="0000FF"/>
              </a:buClr>
              <a:buSzPct val="100000"/>
              <a:buNone/>
            </a:pPr>
            <a:r>
              <a:rPr lang="en-US" altLang="zh-CN" sz="2800" b="1" dirty="0" smtClean="0">
                <a:solidFill>
                  <a:srgbClr val="0000FF"/>
                </a:solidFill>
              </a:rPr>
              <a:t>High-pass filter function can be obtained using the relation:</a:t>
            </a:r>
          </a:p>
          <a:p>
            <a:pPr marL="777240" lvl="1" indent="-457200">
              <a:lnSpc>
                <a:spcPct val="120000"/>
              </a:lnSpc>
              <a:spcBef>
                <a:spcPts val="600"/>
              </a:spcBef>
              <a:buClr>
                <a:srgbClr val="0000FF"/>
              </a:buClr>
              <a:buSzPct val="100000"/>
              <a:buFont typeface="Wingdings" pitchFamily="2" charset="2"/>
              <a:buChar char="§"/>
            </a:pPr>
            <a:endParaRPr lang="en-US" altLang="zh-CN" sz="3200" dirty="0" smtClean="0"/>
          </a:p>
          <a:p>
            <a:pPr marL="457200" indent="-457200">
              <a:lnSpc>
                <a:spcPct val="120000"/>
              </a:lnSpc>
              <a:spcBef>
                <a:spcPts val="600"/>
              </a:spcBef>
            </a:pPr>
            <a:endParaRPr lang="en-US" altLang="zh-CN" sz="2800" dirty="0" smtClean="0"/>
          </a:p>
          <a:p>
            <a:pPr>
              <a:lnSpc>
                <a:spcPct val="120000"/>
              </a:lnSpc>
              <a:spcBef>
                <a:spcPts val="600"/>
              </a:spcBef>
            </a:pPr>
            <a:endParaRPr lang="en-US" sz="2800" dirty="0"/>
          </a:p>
        </p:txBody>
      </p:sp>
      <p:graphicFrame>
        <p:nvGraphicFramePr>
          <p:cNvPr id="30723" name="Object 3"/>
          <p:cNvGraphicFramePr>
            <a:graphicFrameLocks noChangeAspect="1"/>
          </p:cNvGraphicFramePr>
          <p:nvPr/>
        </p:nvGraphicFramePr>
        <p:xfrm>
          <a:off x="2743201" y="5486400"/>
          <a:ext cx="4495799" cy="801882"/>
        </p:xfrm>
        <a:graphic>
          <a:graphicData uri="http://schemas.openxmlformats.org/presentationml/2006/ole">
            <mc:AlternateContent xmlns:mc="http://schemas.openxmlformats.org/markup-compatibility/2006">
              <mc:Choice xmlns:v="urn:schemas-microsoft-com:vml" Requires="v">
                <p:oleObj spid="_x0000_s30725" name="Equation" r:id="rId3" imgW="1447560" imgH="241200" progId="Equation.3">
                  <p:embed/>
                </p:oleObj>
              </mc:Choice>
              <mc:Fallback>
                <p:oleObj name="Equation" r:id="rId3" imgW="1447560" imgH="2412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5486400"/>
                        <a:ext cx="4495799" cy="80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sz="4000" b="1" dirty="0" smtClean="0">
                <a:solidFill>
                  <a:srgbClr val="003399"/>
                </a:solidFill>
              </a:rPr>
              <a:t>Frequency domain </a:t>
            </a:r>
            <a:r>
              <a:rPr lang="en-US" altLang="zh-TW" sz="4000" b="1" dirty="0" err="1" smtClean="0">
                <a:solidFill>
                  <a:srgbClr val="003399"/>
                </a:solidFill>
              </a:rPr>
              <a:t>highpass</a:t>
            </a:r>
            <a:r>
              <a:rPr lang="en-US" altLang="zh-TW" sz="4000" b="1" dirty="0" smtClean="0">
                <a:solidFill>
                  <a:srgbClr val="003399"/>
                </a:solidFill>
              </a:rPr>
              <a:t> filters</a:t>
            </a:r>
          </a:p>
        </p:txBody>
      </p:sp>
      <p:pic>
        <p:nvPicPr>
          <p:cNvPr id="5" name="Content Placeholder 4" descr="high"/>
          <p:cNvPicPr>
            <a:picLocks noGrp="1" noChangeAspect="1" noChangeArrowheads="1"/>
          </p:cNvPicPr>
          <p:nvPr>
            <p:ph idx="1"/>
          </p:nvPr>
        </p:nvPicPr>
        <p:blipFill>
          <a:blip r:embed="rId2" cstate="print"/>
          <a:srcRect/>
          <a:stretch>
            <a:fillRect/>
          </a:stretch>
        </p:blipFill>
        <p:spPr>
          <a:xfrm>
            <a:off x="250825" y="1916113"/>
            <a:ext cx="8370888" cy="4752975"/>
          </a:xfrm>
          <a:noFill/>
          <a:ln/>
        </p:spPr>
      </p:pic>
      <p:sp>
        <p:nvSpPr>
          <p:cNvPr id="6" name="Text Box 6"/>
          <p:cNvSpPr txBox="1">
            <a:spLocks noChangeArrowheads="1"/>
          </p:cNvSpPr>
          <p:nvPr/>
        </p:nvSpPr>
        <p:spPr bwMode="auto">
          <a:xfrm>
            <a:off x="250825" y="1692275"/>
            <a:ext cx="2592388" cy="482600"/>
          </a:xfrm>
          <a:prstGeom prst="rect">
            <a:avLst/>
          </a:prstGeom>
          <a:noFill/>
          <a:ln w="25400" algn="ctr">
            <a:solidFill>
              <a:schemeClr val="tx1"/>
            </a:solidFill>
            <a:miter lim="800000"/>
            <a:headEnd/>
            <a:tailEnd/>
          </a:ln>
          <a:effectLst/>
        </p:spPr>
        <p:txBody>
          <a:bodyPr anchorCtr="1">
            <a:spAutoFit/>
          </a:bodyPr>
          <a:lstStyle/>
          <a:p>
            <a:pPr>
              <a:spcBef>
                <a:spcPct val="50000"/>
              </a:spcBef>
            </a:pPr>
            <a:r>
              <a:rPr lang="en-US" altLang="zh-TW" sz="2400" b="1">
                <a:solidFill>
                  <a:srgbClr val="0000CC"/>
                </a:solidFill>
                <a:latin typeface="Arial" charset="0"/>
              </a:rPr>
              <a:t>Perspective plot</a:t>
            </a:r>
          </a:p>
        </p:txBody>
      </p:sp>
      <p:sp>
        <p:nvSpPr>
          <p:cNvPr id="7" name="Text Box 7"/>
          <p:cNvSpPr txBox="1">
            <a:spLocks noChangeArrowheads="1"/>
          </p:cNvSpPr>
          <p:nvPr/>
        </p:nvSpPr>
        <p:spPr bwMode="auto">
          <a:xfrm>
            <a:off x="2987675" y="1492250"/>
            <a:ext cx="2447925" cy="847725"/>
          </a:xfrm>
          <a:prstGeom prst="rect">
            <a:avLst/>
          </a:prstGeom>
          <a:noFill/>
          <a:ln w="25400" algn="ctr">
            <a:solidFill>
              <a:schemeClr val="tx1"/>
            </a:solidFill>
            <a:miter lim="800000"/>
            <a:headEnd/>
            <a:tailEnd/>
          </a:ln>
          <a:effectLst/>
        </p:spPr>
        <p:txBody>
          <a:bodyPr anchorCtr="1">
            <a:spAutoFit/>
          </a:bodyPr>
          <a:lstStyle/>
          <a:p>
            <a:pPr algn="l">
              <a:spcBef>
                <a:spcPct val="50000"/>
              </a:spcBef>
            </a:pPr>
            <a:r>
              <a:rPr lang="en-US" altLang="zh-TW" sz="2400" b="1">
                <a:solidFill>
                  <a:srgbClr val="0000CC"/>
                </a:solidFill>
                <a:latin typeface="Arial" charset="0"/>
              </a:rPr>
              <a:t>Image representation</a:t>
            </a:r>
          </a:p>
        </p:txBody>
      </p:sp>
      <p:sp>
        <p:nvSpPr>
          <p:cNvPr id="8" name="Text Box 8"/>
          <p:cNvSpPr txBox="1">
            <a:spLocks noChangeArrowheads="1"/>
          </p:cNvSpPr>
          <p:nvPr/>
        </p:nvSpPr>
        <p:spPr bwMode="auto">
          <a:xfrm>
            <a:off x="5957888" y="1674813"/>
            <a:ext cx="2970212" cy="482600"/>
          </a:xfrm>
          <a:prstGeom prst="rect">
            <a:avLst/>
          </a:prstGeom>
          <a:noFill/>
          <a:ln w="25400" algn="ctr">
            <a:solidFill>
              <a:schemeClr val="tx1"/>
            </a:solidFill>
            <a:miter lim="800000"/>
            <a:headEnd/>
            <a:tailEnd/>
          </a:ln>
          <a:effectLst/>
        </p:spPr>
        <p:txBody>
          <a:bodyPr anchorCtr="1">
            <a:spAutoFit/>
          </a:bodyPr>
          <a:lstStyle/>
          <a:p>
            <a:pPr algn="l">
              <a:spcBef>
                <a:spcPct val="50000"/>
              </a:spcBef>
            </a:pPr>
            <a:r>
              <a:rPr lang="en-US" altLang="zh-TW" sz="2400" b="1">
                <a:solidFill>
                  <a:srgbClr val="0000CC"/>
                </a:solidFill>
                <a:latin typeface="Arial" charset="0"/>
              </a:rPr>
              <a:t>Cross section</a:t>
            </a:r>
          </a:p>
        </p:txBody>
      </p:sp>
      <p:sp>
        <p:nvSpPr>
          <p:cNvPr id="9" name="Text Box 9"/>
          <p:cNvSpPr txBox="1">
            <a:spLocks noChangeArrowheads="1"/>
          </p:cNvSpPr>
          <p:nvPr/>
        </p:nvSpPr>
        <p:spPr bwMode="gray">
          <a:xfrm>
            <a:off x="6227763" y="2598738"/>
            <a:ext cx="2717800" cy="338554"/>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b="1" dirty="0">
                <a:solidFill>
                  <a:srgbClr val="C00000"/>
                </a:solidFill>
                <a:latin typeface="Arial" charset="0"/>
                <a:ea typeface="新細明體" pitchFamily="18" charset="-120"/>
              </a:rPr>
              <a:t>Ideal </a:t>
            </a:r>
            <a:r>
              <a:rPr kumimoji="0" lang="en-US" altLang="zh-TW" sz="2000" b="1" dirty="0" err="1">
                <a:solidFill>
                  <a:srgbClr val="C00000"/>
                </a:solidFill>
                <a:latin typeface="Arial" charset="0"/>
                <a:ea typeface="新細明體" pitchFamily="18" charset="-120"/>
              </a:rPr>
              <a:t>highpass</a:t>
            </a:r>
            <a:r>
              <a:rPr kumimoji="0" lang="en-US" altLang="zh-TW" sz="2000" b="1" dirty="0">
                <a:solidFill>
                  <a:srgbClr val="C00000"/>
                </a:solidFill>
                <a:latin typeface="Arial" charset="0"/>
                <a:ea typeface="新細明體" pitchFamily="18" charset="-120"/>
              </a:rPr>
              <a:t> filter</a:t>
            </a:r>
          </a:p>
        </p:txBody>
      </p:sp>
      <p:sp>
        <p:nvSpPr>
          <p:cNvPr id="10" name="Text Box 10"/>
          <p:cNvSpPr txBox="1">
            <a:spLocks noChangeArrowheads="1"/>
          </p:cNvSpPr>
          <p:nvPr/>
        </p:nvSpPr>
        <p:spPr bwMode="gray">
          <a:xfrm>
            <a:off x="6750050" y="3917950"/>
            <a:ext cx="2195513" cy="6064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b="1" dirty="0">
                <a:solidFill>
                  <a:srgbClr val="C00000"/>
                </a:solidFill>
                <a:latin typeface="Arial" charset="0"/>
                <a:ea typeface="新細明體" pitchFamily="18" charset="-120"/>
              </a:rPr>
              <a:t>Butterworth </a:t>
            </a:r>
            <a:r>
              <a:rPr kumimoji="0" lang="en-US" altLang="zh-TW" sz="2000" b="1" dirty="0" err="1">
                <a:solidFill>
                  <a:srgbClr val="C00000"/>
                </a:solidFill>
                <a:latin typeface="Arial" charset="0"/>
                <a:ea typeface="新細明體" pitchFamily="18" charset="-120"/>
              </a:rPr>
              <a:t>highpass</a:t>
            </a:r>
            <a:r>
              <a:rPr kumimoji="0" lang="en-US" altLang="zh-TW" sz="2000" b="1" dirty="0">
                <a:solidFill>
                  <a:srgbClr val="C00000"/>
                </a:solidFill>
                <a:latin typeface="Arial" charset="0"/>
                <a:ea typeface="新細明體" pitchFamily="18" charset="-120"/>
              </a:rPr>
              <a:t> filter</a:t>
            </a:r>
          </a:p>
        </p:txBody>
      </p:sp>
      <p:sp>
        <p:nvSpPr>
          <p:cNvPr id="11" name="Text Box 11"/>
          <p:cNvSpPr txBox="1">
            <a:spLocks noChangeArrowheads="1"/>
          </p:cNvSpPr>
          <p:nvPr/>
        </p:nvSpPr>
        <p:spPr bwMode="gray">
          <a:xfrm>
            <a:off x="6750050" y="5661025"/>
            <a:ext cx="2178050" cy="6064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b="1" dirty="0">
                <a:solidFill>
                  <a:srgbClr val="C00000"/>
                </a:solidFill>
                <a:latin typeface="Arial" charset="0"/>
                <a:ea typeface="新細明體" pitchFamily="18" charset="-120"/>
              </a:rPr>
              <a:t>Gaussian </a:t>
            </a:r>
            <a:r>
              <a:rPr kumimoji="0" lang="en-US" altLang="zh-TW" sz="2000" b="1" dirty="0" err="1">
                <a:solidFill>
                  <a:srgbClr val="C00000"/>
                </a:solidFill>
                <a:latin typeface="Arial" charset="0"/>
                <a:ea typeface="新細明體" pitchFamily="18" charset="-120"/>
              </a:rPr>
              <a:t>highpass</a:t>
            </a:r>
            <a:r>
              <a:rPr kumimoji="0" lang="en-US" altLang="zh-TW" sz="2000" b="1" dirty="0">
                <a:solidFill>
                  <a:srgbClr val="C00000"/>
                </a:solidFill>
                <a:latin typeface="Arial" charset="0"/>
                <a:ea typeface="新細明體" pitchFamily="18" charset="-120"/>
              </a:rPr>
              <a:t> filter</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b="1" dirty="0" smtClean="0">
                <a:solidFill>
                  <a:srgbClr val="003399"/>
                </a:solidFill>
              </a:rPr>
              <a:t>Ideal </a:t>
            </a:r>
            <a:r>
              <a:rPr lang="en-US" altLang="zh-TW" sz="4000" b="1" dirty="0" err="1" smtClean="0">
                <a:solidFill>
                  <a:srgbClr val="003399"/>
                </a:solidFill>
              </a:rPr>
              <a:t>Highpass</a:t>
            </a:r>
            <a:r>
              <a:rPr lang="en-US" altLang="zh-TW" sz="4000" b="1" dirty="0" smtClean="0">
                <a:solidFill>
                  <a:srgbClr val="003399"/>
                </a:solidFill>
              </a:rPr>
              <a:t> filters (IHPF)</a:t>
            </a:r>
          </a:p>
        </p:txBody>
      </p:sp>
      <p:sp>
        <p:nvSpPr>
          <p:cNvPr id="4" name="Rectangle 3"/>
          <p:cNvSpPr txBox="1">
            <a:spLocks noChangeArrowheads="1"/>
          </p:cNvSpPr>
          <p:nvPr/>
        </p:nvSpPr>
        <p:spPr>
          <a:xfrm>
            <a:off x="241300" y="1447800"/>
            <a:ext cx="8380413" cy="45259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Opposite to low-pass filtering: eliminating center and keeping the others</a:t>
            </a:r>
            <a:endParaRPr kumimoji="0" lang="en-US" altLang="zh-TW" sz="29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descr="high"/>
          <p:cNvPicPr>
            <a:picLocks noGrp="1" noChangeAspect="1" noChangeArrowheads="1"/>
          </p:cNvPicPr>
          <p:nvPr>
            <p:ph sz="quarter" idx="4294967295"/>
          </p:nvPr>
        </p:nvPicPr>
        <p:blipFill>
          <a:blip r:embed="rId2" cstate="print"/>
          <a:srcRect/>
          <a:stretch>
            <a:fillRect/>
          </a:stretch>
        </p:blipFill>
        <p:spPr>
          <a:xfrm>
            <a:off x="4427538" y="1916113"/>
            <a:ext cx="3816350" cy="1028700"/>
          </a:xfrm>
          <a:prstGeom prst="rect">
            <a:avLst/>
          </a:prstGeom>
          <a:noFill/>
          <a:ln/>
        </p:spPr>
      </p:pic>
      <p:pic>
        <p:nvPicPr>
          <p:cNvPr id="6" name="Picture 9" descr="ideal"/>
          <p:cNvPicPr>
            <a:picLocks noGrp="1" noChangeAspect="1" noChangeArrowheads="1"/>
          </p:cNvPicPr>
          <p:nvPr>
            <p:ph sz="quarter" idx="4294967295"/>
          </p:nvPr>
        </p:nvPicPr>
        <p:blipFill>
          <a:blip r:embed="rId3" cstate="print"/>
          <a:srcRect/>
          <a:stretch>
            <a:fillRect/>
          </a:stretch>
        </p:blipFill>
        <p:spPr>
          <a:xfrm>
            <a:off x="520700" y="2944813"/>
            <a:ext cx="7723188" cy="3652837"/>
          </a:xfrm>
          <a:prstGeom prst="rect">
            <a:avLst/>
          </a:prstGeom>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Frequency Domain Filtering</a:t>
            </a:r>
          </a:p>
        </p:txBody>
      </p:sp>
      <p:sp>
        <p:nvSpPr>
          <p:cNvPr id="3" name="Content Placeholder 2"/>
          <p:cNvSpPr>
            <a:spLocks noGrp="1"/>
          </p:cNvSpPr>
          <p:nvPr>
            <p:ph sz="quarter" idx="1"/>
          </p:nvPr>
        </p:nvSpPr>
        <p:spPr>
          <a:xfrm>
            <a:off x="612648" y="1600200"/>
            <a:ext cx="8153400" cy="5257800"/>
          </a:xfrm>
        </p:spPr>
        <p:txBody>
          <a:bodyPr/>
          <a:lstStyle/>
          <a:p>
            <a:r>
              <a:rPr lang="en-US" sz="3200" dirty="0" smtClean="0"/>
              <a:t>Steps of filtering in the frequency domain </a:t>
            </a:r>
          </a:p>
          <a:p>
            <a:pPr marL="990600" lvl="1" indent="-533400">
              <a:buClr>
                <a:srgbClr val="005EA4"/>
              </a:buClr>
              <a:buFontTx/>
              <a:buAutoNum type="arabicPeriod"/>
            </a:pPr>
            <a:r>
              <a:rPr lang="en-US" sz="2400" dirty="0" smtClean="0"/>
              <a:t>Calculate the DFT of the image f </a:t>
            </a:r>
          </a:p>
          <a:p>
            <a:pPr marL="990600" lvl="1" indent="-533400">
              <a:buClr>
                <a:srgbClr val="005EA4"/>
              </a:buClr>
              <a:buFontTx/>
              <a:buAutoNum type="arabicPeriod"/>
            </a:pPr>
            <a:r>
              <a:rPr lang="en-US" sz="2400" dirty="0" smtClean="0"/>
              <a:t>Generate a frequency domain filter H</a:t>
            </a:r>
          </a:p>
          <a:p>
            <a:pPr marL="1371600" lvl="2" indent="-457200">
              <a:buClr>
                <a:srgbClr val="005EA4"/>
              </a:buClr>
              <a:buFontTx/>
              <a:buChar char="–"/>
            </a:pPr>
            <a:r>
              <a:rPr lang="en-US" sz="2400" dirty="0" smtClean="0"/>
              <a:t>H and F should have the same size</a:t>
            </a:r>
          </a:p>
          <a:p>
            <a:pPr marL="1371600" lvl="2" indent="-457200">
              <a:buClr>
                <a:srgbClr val="005EA4"/>
              </a:buClr>
              <a:buFontTx/>
              <a:buChar char="–"/>
            </a:pPr>
            <a:r>
              <a:rPr lang="en-US" sz="2400" dirty="0" smtClean="0"/>
              <a:t>H should NOT be centered. Centered H is for displaying purpose only. </a:t>
            </a:r>
          </a:p>
          <a:p>
            <a:pPr marL="1371600" lvl="2" indent="-457200">
              <a:buClr>
                <a:srgbClr val="005EA4"/>
              </a:buClr>
              <a:buFontTx/>
              <a:buChar char="–"/>
            </a:pPr>
            <a:r>
              <a:rPr lang="en-US" sz="2400" dirty="0" smtClean="0"/>
              <a:t>If H is centered, F needs to be centered too and some post-processing is required</a:t>
            </a:r>
          </a:p>
          <a:p>
            <a:pPr marL="990600" lvl="1" indent="-533400">
              <a:buClr>
                <a:srgbClr val="005EA4"/>
              </a:buClr>
              <a:buFontTx/>
              <a:buAutoNum type="arabicPeriod"/>
            </a:pPr>
            <a:r>
              <a:rPr lang="en-US" sz="2400" dirty="0" smtClean="0"/>
              <a:t>Multiply F by H (element by element)</a:t>
            </a:r>
          </a:p>
          <a:p>
            <a:pPr marL="990600" lvl="1" indent="-533400">
              <a:buClr>
                <a:srgbClr val="005EA4"/>
              </a:buClr>
              <a:buFontTx/>
              <a:buAutoNum type="arabicPeriod"/>
            </a:pPr>
            <a:r>
              <a:rPr lang="en-US" sz="2400" dirty="0" smtClean="0"/>
              <a:t>Compute IDFT</a:t>
            </a:r>
          </a:p>
          <a:p>
            <a:pPr marL="990600" lvl="1" indent="-533400">
              <a:buClr>
                <a:srgbClr val="005EA4"/>
              </a:buClr>
              <a:buFontTx/>
              <a:buAutoNum type="arabicPeriod"/>
            </a:pPr>
            <a:r>
              <a:rPr lang="en-US" sz="2400" dirty="0" smtClean="0"/>
              <a:t>Take the </a:t>
            </a:r>
            <a:r>
              <a:rPr lang="en-US" sz="2400" dirty="0" smtClean="0">
                <a:solidFill>
                  <a:srgbClr val="FF0000"/>
                </a:solidFill>
              </a:rPr>
              <a:t>real part</a:t>
            </a:r>
            <a:r>
              <a:rPr lang="en-US" sz="2400" dirty="0" smtClean="0"/>
              <a:t> of the IDFT  </a:t>
            </a:r>
          </a:p>
          <a:p>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b="1" dirty="0" smtClean="0">
                <a:solidFill>
                  <a:srgbClr val="003399"/>
                </a:solidFill>
              </a:rPr>
              <a:t>Butterworth </a:t>
            </a:r>
            <a:r>
              <a:rPr lang="en-US" altLang="zh-TW" sz="4000" b="1" dirty="0" err="1" smtClean="0">
                <a:solidFill>
                  <a:srgbClr val="003399"/>
                </a:solidFill>
              </a:rPr>
              <a:t>Highpass</a:t>
            </a:r>
            <a:r>
              <a:rPr lang="en-US" altLang="zh-TW" sz="4000" b="1" dirty="0" smtClean="0">
                <a:solidFill>
                  <a:srgbClr val="003399"/>
                </a:solidFill>
              </a:rPr>
              <a:t> filters (BHPF)</a:t>
            </a:r>
          </a:p>
        </p:txBody>
      </p:sp>
      <p:pic>
        <p:nvPicPr>
          <p:cNvPr id="12" name="Picture 4" descr="bll"/>
          <p:cNvPicPr>
            <a:picLocks noGrp="1" noChangeAspect="1" noChangeArrowheads="1"/>
          </p:cNvPicPr>
          <p:nvPr>
            <p:ph sz="quarter" idx="1"/>
          </p:nvPr>
        </p:nvPicPr>
        <p:blipFill>
          <a:blip r:embed="rId3" cstate="print"/>
          <a:srcRect/>
          <a:stretch>
            <a:fillRect/>
          </a:stretch>
        </p:blipFill>
        <p:spPr>
          <a:xfrm>
            <a:off x="336550" y="1828800"/>
            <a:ext cx="3848100" cy="1000125"/>
          </a:xfrm>
          <a:noFill/>
          <a:ln/>
        </p:spPr>
      </p:pic>
      <p:pic>
        <p:nvPicPr>
          <p:cNvPr id="13" name="Picture 6" descr="bll1"/>
          <p:cNvPicPr>
            <a:picLocks noChangeAspect="1" noChangeArrowheads="1"/>
          </p:cNvPicPr>
          <p:nvPr/>
        </p:nvPicPr>
        <p:blipFill>
          <a:blip r:embed="rId4" cstate="print"/>
          <a:srcRect/>
          <a:stretch>
            <a:fillRect/>
          </a:stretch>
        </p:blipFill>
        <p:spPr>
          <a:xfrm>
            <a:off x="336550" y="2828925"/>
            <a:ext cx="8134350" cy="2400300"/>
          </a:xfrm>
          <a:prstGeom prst="rect">
            <a:avLst/>
          </a:prstGeom>
          <a:noFill/>
          <a:ln/>
        </p:spPr>
      </p:pic>
      <p:graphicFrame>
        <p:nvGraphicFramePr>
          <p:cNvPr id="14" name="Object 17"/>
          <p:cNvGraphicFramePr>
            <a:graphicFrameLocks noChangeAspect="1"/>
          </p:cNvGraphicFramePr>
          <p:nvPr/>
        </p:nvGraphicFramePr>
        <p:xfrm>
          <a:off x="1431925" y="1989138"/>
          <a:ext cx="5975350" cy="3240087"/>
        </p:xfrm>
        <a:graphic>
          <a:graphicData uri="http://schemas.openxmlformats.org/presentationml/2006/ole">
            <mc:AlternateContent xmlns:mc="http://schemas.openxmlformats.org/markup-compatibility/2006">
              <mc:Choice xmlns:v="urn:schemas-microsoft-com:vml" Requires="v">
                <p:oleObj spid="_x0000_s32772" name="Chart" r:id="rId5" imgW="3581470" imgH="4057674" progId="MSGraph.Chart.8">
                  <p:embed followColorScheme="full"/>
                </p:oleObj>
              </mc:Choice>
              <mc:Fallback>
                <p:oleObj name="Chart" r:id="rId5" imgW="3581470" imgH="4057674" progId="MSGraph.Chart.8">
                  <p:embed followColorScheme="full"/>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925" y="1989138"/>
                        <a:ext cx="5975350"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8"/>
          <p:cNvSpPr txBox="1">
            <a:spLocks noChangeArrowheads="1"/>
          </p:cNvSpPr>
          <p:nvPr/>
        </p:nvSpPr>
        <p:spPr bwMode="gray">
          <a:xfrm>
            <a:off x="1362075" y="5229225"/>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=15</a:t>
            </a:r>
          </a:p>
        </p:txBody>
      </p:sp>
      <p:sp>
        <p:nvSpPr>
          <p:cNvPr id="16" name="Text Box 9"/>
          <p:cNvSpPr txBox="1">
            <a:spLocks noChangeArrowheads="1"/>
          </p:cNvSpPr>
          <p:nvPr/>
        </p:nvSpPr>
        <p:spPr bwMode="gray">
          <a:xfrm>
            <a:off x="3914775" y="5229225"/>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=30</a:t>
            </a:r>
          </a:p>
        </p:txBody>
      </p:sp>
      <p:sp>
        <p:nvSpPr>
          <p:cNvPr id="17" name="Text Box 10"/>
          <p:cNvSpPr txBox="1">
            <a:spLocks noChangeArrowheads="1"/>
          </p:cNvSpPr>
          <p:nvPr/>
        </p:nvSpPr>
        <p:spPr bwMode="gray">
          <a:xfrm>
            <a:off x="6372225" y="5229225"/>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=80</a:t>
            </a:r>
          </a:p>
        </p:txBody>
      </p:sp>
      <p:sp>
        <p:nvSpPr>
          <p:cNvPr id="18" name="Text Box 16"/>
          <p:cNvSpPr txBox="1">
            <a:spLocks noChangeArrowheads="1"/>
          </p:cNvSpPr>
          <p:nvPr/>
        </p:nvSpPr>
        <p:spPr bwMode="auto">
          <a:xfrm>
            <a:off x="584200" y="5613400"/>
            <a:ext cx="7516813" cy="822325"/>
          </a:xfrm>
          <a:prstGeom prst="rect">
            <a:avLst/>
          </a:prstGeom>
          <a:noFill/>
          <a:ln w="9525" algn="ctr">
            <a:noFill/>
            <a:miter lim="800000"/>
            <a:headEnd/>
            <a:tailEnd/>
          </a:ln>
          <a:effectLst/>
        </p:spPr>
        <p:txBody>
          <a:bodyPr anchorCtr="1">
            <a:spAutoFit/>
          </a:bodyPr>
          <a:lstStyle/>
          <a:p>
            <a:pPr algn="l">
              <a:spcBef>
                <a:spcPct val="50000"/>
              </a:spcBef>
            </a:pPr>
            <a:r>
              <a:rPr lang="en-US" altLang="zh-TW" sz="2400">
                <a:solidFill>
                  <a:schemeClr val="tx1"/>
                </a:solidFill>
                <a:latin typeface="Arial" charset="0"/>
              </a:rPr>
              <a:t>These results are much smoother than those obtained with an IHPF</a:t>
            </a:r>
          </a:p>
        </p:txBody>
      </p:sp>
      <p:pic>
        <p:nvPicPr>
          <p:cNvPr id="19" name="Picture 19" descr="appo"/>
          <p:cNvPicPr>
            <a:picLocks noChangeAspect="1" noChangeArrowheads="1"/>
          </p:cNvPicPr>
          <p:nvPr/>
        </p:nvPicPr>
        <p:blipFill>
          <a:blip r:embed="rId7" cstate="print"/>
          <a:srcRect/>
          <a:stretch>
            <a:fillRect/>
          </a:stretch>
        </p:blipFill>
        <p:spPr>
          <a:xfrm>
            <a:off x="1619250" y="2205038"/>
            <a:ext cx="5473700" cy="2808287"/>
          </a:xfrm>
          <a:prstGeom prst="rect">
            <a:avLst/>
          </a:prstGeo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b="1" dirty="0" smtClean="0">
                <a:solidFill>
                  <a:srgbClr val="003399"/>
                </a:solidFill>
              </a:rPr>
              <a:t>Gaussian </a:t>
            </a:r>
            <a:r>
              <a:rPr lang="en-US" altLang="zh-TW" sz="4000" b="1" dirty="0" err="1" smtClean="0">
                <a:solidFill>
                  <a:srgbClr val="003399"/>
                </a:solidFill>
              </a:rPr>
              <a:t>Highpass</a:t>
            </a:r>
            <a:r>
              <a:rPr lang="en-US" altLang="zh-TW" sz="4000" b="1" dirty="0" smtClean="0">
                <a:solidFill>
                  <a:srgbClr val="003399"/>
                </a:solidFill>
              </a:rPr>
              <a:t> filters (GHPF)</a:t>
            </a:r>
          </a:p>
        </p:txBody>
      </p:sp>
      <p:pic>
        <p:nvPicPr>
          <p:cNvPr id="4" name="Picture 4" descr="Ga"/>
          <p:cNvPicPr>
            <a:picLocks noGrp="1" noChangeAspect="1" noChangeArrowheads="1"/>
          </p:cNvPicPr>
          <p:nvPr>
            <p:ph sz="half" idx="1"/>
          </p:nvPr>
        </p:nvPicPr>
        <p:blipFill>
          <a:blip r:embed="rId2" cstate="print"/>
          <a:srcRect/>
          <a:stretch>
            <a:fillRect/>
          </a:stretch>
        </p:blipFill>
        <p:spPr>
          <a:xfrm>
            <a:off x="520700" y="1700213"/>
            <a:ext cx="4195763" cy="1008062"/>
          </a:xfrm>
          <a:noFill/>
          <a:ln/>
        </p:spPr>
      </p:pic>
      <p:pic>
        <p:nvPicPr>
          <p:cNvPr id="5" name="Picture 6" descr="g"/>
          <p:cNvPicPr>
            <a:picLocks noChangeAspect="1" noChangeArrowheads="1"/>
          </p:cNvPicPr>
          <p:nvPr/>
        </p:nvPicPr>
        <p:blipFill>
          <a:blip r:embed="rId3" cstate="print"/>
          <a:srcRect/>
          <a:stretch>
            <a:fillRect/>
          </a:stretch>
        </p:blipFill>
        <p:spPr>
          <a:xfrm>
            <a:off x="520700" y="2492375"/>
            <a:ext cx="8101013" cy="2881313"/>
          </a:xfrm>
          <a:prstGeom prst="rect">
            <a:avLst/>
          </a:prstGeom>
          <a:noFill/>
          <a:ln/>
        </p:spPr>
      </p:pic>
      <p:sp>
        <p:nvSpPr>
          <p:cNvPr id="6" name="Text Box 8"/>
          <p:cNvSpPr txBox="1">
            <a:spLocks noChangeArrowheads="1"/>
          </p:cNvSpPr>
          <p:nvPr/>
        </p:nvSpPr>
        <p:spPr bwMode="gray">
          <a:xfrm>
            <a:off x="1362075" y="5421313"/>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=15</a:t>
            </a:r>
          </a:p>
        </p:txBody>
      </p:sp>
      <p:sp>
        <p:nvSpPr>
          <p:cNvPr id="7" name="Text Box 9"/>
          <p:cNvSpPr txBox="1">
            <a:spLocks noChangeArrowheads="1"/>
          </p:cNvSpPr>
          <p:nvPr/>
        </p:nvSpPr>
        <p:spPr bwMode="gray">
          <a:xfrm>
            <a:off x="3995738" y="5373688"/>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=30</a:t>
            </a:r>
          </a:p>
        </p:txBody>
      </p:sp>
      <p:sp>
        <p:nvSpPr>
          <p:cNvPr id="8" name="Text Box 10"/>
          <p:cNvSpPr txBox="1">
            <a:spLocks noChangeArrowheads="1"/>
          </p:cNvSpPr>
          <p:nvPr/>
        </p:nvSpPr>
        <p:spPr bwMode="gray">
          <a:xfrm>
            <a:off x="6659563" y="5373688"/>
            <a:ext cx="1035050" cy="384175"/>
          </a:xfrm>
          <a:prstGeom prst="rect">
            <a:avLst/>
          </a:prstGeom>
          <a:noFill/>
          <a:ln w="25400">
            <a:noFill/>
            <a:miter lim="800000"/>
            <a:headEnd/>
            <a:tailEnd/>
          </a:ln>
          <a:effectLst/>
        </p:spPr>
        <p:txBody>
          <a:bodyPr wrap="none">
            <a:spAutoFit/>
          </a:bodyPr>
          <a:lstStyle/>
          <a:p>
            <a:pPr algn="ctr" eaLnBrk="0" hangingPunct="0">
              <a:lnSpc>
                <a:spcPct val="80000"/>
              </a:lnSpc>
              <a:spcBef>
                <a:spcPct val="50000"/>
              </a:spcBef>
            </a:pPr>
            <a:r>
              <a:rPr kumimoji="0" lang="en-US" altLang="zh-TW" sz="2400" b="1" dirty="0">
                <a:solidFill>
                  <a:srgbClr val="0000FF"/>
                </a:solidFill>
                <a:latin typeface="Arial" charset="0"/>
                <a:ea typeface="新細明體" pitchFamily="18" charset="-120"/>
              </a:rPr>
              <a:t>D</a:t>
            </a:r>
            <a:r>
              <a:rPr kumimoji="0" lang="en-US" altLang="zh-TW" sz="2400" b="1" baseline="-25000" dirty="0">
                <a:solidFill>
                  <a:srgbClr val="0000FF"/>
                </a:solidFill>
                <a:latin typeface="Arial" charset="0"/>
                <a:ea typeface="新細明體" pitchFamily="18" charset="-120"/>
              </a:rPr>
              <a:t>0</a:t>
            </a:r>
            <a:r>
              <a:rPr kumimoji="0" lang="en-US" altLang="zh-TW" sz="2400" b="1" dirty="0">
                <a:solidFill>
                  <a:srgbClr val="0000FF"/>
                </a:solidFill>
                <a:latin typeface="Arial" charset="0"/>
                <a:ea typeface="新細明體" pitchFamily="18" charset="-120"/>
              </a:rPr>
              <a:t>=80</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b="1" dirty="0" smtClean="0">
                <a:solidFill>
                  <a:srgbClr val="C00000"/>
                </a:solidFill>
              </a:rPr>
              <a:t>Example</a:t>
            </a:r>
          </a:p>
        </p:txBody>
      </p:sp>
      <p:pic>
        <p:nvPicPr>
          <p:cNvPr id="4" name="Picture 4" descr="x"/>
          <p:cNvPicPr>
            <a:picLocks noGrp="1" noChangeAspect="1" noChangeArrowheads="1"/>
          </p:cNvPicPr>
          <p:nvPr>
            <p:ph idx="1"/>
          </p:nvPr>
        </p:nvPicPr>
        <p:blipFill>
          <a:blip r:embed="rId2" cstate="print"/>
          <a:srcRect/>
          <a:stretch>
            <a:fillRect/>
          </a:stretch>
        </p:blipFill>
        <p:spPr>
          <a:xfrm>
            <a:off x="331788" y="1533525"/>
            <a:ext cx="8488362" cy="4991100"/>
          </a:xfrm>
          <a:noFill/>
          <a:ln/>
        </p:spPr>
      </p:pic>
      <p:sp>
        <p:nvSpPr>
          <p:cNvPr id="5" name="Text Box 6"/>
          <p:cNvSpPr txBox="1">
            <a:spLocks noChangeArrowheads="1"/>
          </p:cNvSpPr>
          <p:nvPr/>
        </p:nvSpPr>
        <p:spPr bwMode="gray">
          <a:xfrm>
            <a:off x="3995738" y="476250"/>
            <a:ext cx="4824412" cy="850900"/>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dirty="0">
                <a:solidFill>
                  <a:srgbClr val="0000FF"/>
                </a:solidFill>
                <a:latin typeface="Arial" charset="0"/>
                <a:ea typeface="新細明體" pitchFamily="18" charset="-120"/>
              </a:rPr>
              <a:t>Only the edges are predominant in the image because the low-frequency components were severely attenuated</a:t>
            </a:r>
          </a:p>
        </p:txBody>
      </p:sp>
      <p:sp>
        <p:nvSpPr>
          <p:cNvPr id="6" name="Line 7"/>
          <p:cNvSpPr>
            <a:spLocks noChangeShapeType="1"/>
          </p:cNvSpPr>
          <p:nvPr/>
        </p:nvSpPr>
        <p:spPr bwMode="gray">
          <a:xfrm flipH="1" flipV="1">
            <a:off x="6011863" y="1344613"/>
            <a:ext cx="0" cy="519112"/>
          </a:xfrm>
          <a:prstGeom prst="line">
            <a:avLst/>
          </a:prstGeom>
          <a:noFill/>
          <a:ln w="38100">
            <a:solidFill>
              <a:srgbClr val="FFCC00"/>
            </a:solidFill>
            <a:round/>
            <a:headEnd/>
            <a:tailEnd type="triangle" w="med" len="med"/>
          </a:ln>
          <a:effectLst/>
        </p:spPr>
        <p:txBody>
          <a:bodyPr>
            <a:spAutoFit/>
          </a:bodyPr>
          <a:lstStyle/>
          <a:p>
            <a:endParaRPr lang="en-US"/>
          </a:p>
        </p:txBody>
      </p:sp>
      <p:sp>
        <p:nvSpPr>
          <p:cNvPr id="7" name="Text Box 8"/>
          <p:cNvSpPr txBox="1">
            <a:spLocks noChangeArrowheads="1"/>
          </p:cNvSpPr>
          <p:nvPr/>
        </p:nvSpPr>
        <p:spPr bwMode="gray">
          <a:xfrm>
            <a:off x="0" y="3300413"/>
            <a:ext cx="6011863" cy="6064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dirty="0">
                <a:solidFill>
                  <a:srgbClr val="0000FF"/>
                </a:solidFill>
                <a:latin typeface="Arial" charset="0"/>
                <a:ea typeface="新細明體" pitchFamily="18" charset="-120"/>
              </a:rPr>
              <a:t>Amplifies the high-frequency components to values that are higher than in the original transform</a:t>
            </a:r>
          </a:p>
        </p:txBody>
      </p:sp>
      <p:sp>
        <p:nvSpPr>
          <p:cNvPr id="8" name="Line 9"/>
          <p:cNvSpPr>
            <a:spLocks noChangeShapeType="1"/>
          </p:cNvSpPr>
          <p:nvPr/>
        </p:nvSpPr>
        <p:spPr bwMode="gray">
          <a:xfrm flipH="1" flipV="1">
            <a:off x="2411413" y="3906838"/>
            <a:ext cx="0" cy="519112"/>
          </a:xfrm>
          <a:prstGeom prst="line">
            <a:avLst/>
          </a:prstGeom>
          <a:noFill/>
          <a:ln w="38100">
            <a:solidFill>
              <a:srgbClr val="FFCC00"/>
            </a:solidFill>
            <a:round/>
            <a:headEnd/>
            <a:tailEnd type="triangle" w="med" len="med"/>
          </a:ln>
          <a:effectLst/>
        </p:spPr>
        <p:txBody>
          <a:bodyPr>
            <a:spAutoFit/>
          </a:bodyPr>
          <a:lstStyle/>
          <a:p>
            <a:endParaRPr lang="en-US"/>
          </a:p>
        </p:txBody>
      </p:sp>
      <p:sp>
        <p:nvSpPr>
          <p:cNvPr id="9" name="Text Box 10"/>
          <p:cNvSpPr txBox="1">
            <a:spLocks noChangeArrowheads="1"/>
          </p:cNvSpPr>
          <p:nvPr/>
        </p:nvSpPr>
        <p:spPr bwMode="gray">
          <a:xfrm>
            <a:off x="331788" y="6221413"/>
            <a:ext cx="5969000" cy="6064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dirty="0">
                <a:solidFill>
                  <a:srgbClr val="0000FF"/>
                </a:solidFill>
                <a:latin typeface="Arial" charset="0"/>
                <a:ea typeface="新細明體" pitchFamily="18" charset="-120"/>
              </a:rPr>
              <a:t>Histogram equalization is ideally suited for this purpose because of its ability to increase contrast</a:t>
            </a:r>
          </a:p>
        </p:txBody>
      </p:sp>
      <p:sp>
        <p:nvSpPr>
          <p:cNvPr id="10" name="Line 11"/>
          <p:cNvSpPr>
            <a:spLocks noChangeShapeType="1"/>
          </p:cNvSpPr>
          <p:nvPr/>
        </p:nvSpPr>
        <p:spPr bwMode="gray">
          <a:xfrm flipH="1">
            <a:off x="3995738" y="5861050"/>
            <a:ext cx="288925" cy="360363"/>
          </a:xfrm>
          <a:prstGeom prst="line">
            <a:avLst/>
          </a:prstGeom>
          <a:noFill/>
          <a:ln w="38100">
            <a:solidFill>
              <a:srgbClr val="FFCC00"/>
            </a:solidFill>
            <a:round/>
            <a:headEnd/>
            <a:tailEnd type="triangle" w="med" len="med"/>
          </a:ln>
          <a:effectLst/>
        </p:spPr>
        <p:txBody>
          <a:bodyP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a:t>
            </a:r>
            <a:endParaRPr lang="en-US" dirty="0"/>
          </a:p>
        </p:txBody>
      </p:sp>
      <p:sp>
        <p:nvSpPr>
          <p:cNvPr id="3" name="Content Placeholder 2"/>
          <p:cNvSpPr>
            <a:spLocks noGrp="1"/>
          </p:cNvSpPr>
          <p:nvPr>
            <p:ph sz="quarter" idx="1"/>
          </p:nvPr>
        </p:nvSpPr>
        <p:spPr>
          <a:xfrm>
            <a:off x="612648" y="1600200"/>
            <a:ext cx="4111752" cy="5029200"/>
          </a:xfrm>
        </p:spPr>
        <p:txBody>
          <a:bodyPr/>
          <a:lstStyle/>
          <a:p>
            <a:r>
              <a:rPr lang="en-US" sz="2800" dirty="0" smtClean="0"/>
              <a:t>Many times, we want to remove shading effects from an image (i.e., due to uneven illumination)</a:t>
            </a:r>
          </a:p>
          <a:p>
            <a:pPr lvl="1"/>
            <a:r>
              <a:rPr lang="en-US" sz="2800" dirty="0" smtClean="0"/>
              <a:t>Enhance high frequencies</a:t>
            </a:r>
          </a:p>
          <a:p>
            <a:pPr lvl="1"/>
            <a:r>
              <a:rPr lang="en-US" sz="2800" dirty="0" smtClean="0"/>
              <a:t>Attenuate low frequencies but preserve fine detail.</a:t>
            </a:r>
          </a:p>
          <a:p>
            <a:endParaRPr lang="en-US" dirty="0"/>
          </a:p>
        </p:txBody>
      </p:sp>
      <p:pic>
        <p:nvPicPr>
          <p:cNvPr id="102401" name="Picture 1"/>
          <p:cNvPicPr>
            <a:picLocks noChangeAspect="1" noChangeArrowheads="1"/>
          </p:cNvPicPr>
          <p:nvPr/>
        </p:nvPicPr>
        <p:blipFill>
          <a:blip r:embed="rId2" cstate="print"/>
          <a:srcRect/>
          <a:stretch>
            <a:fillRect/>
          </a:stretch>
        </p:blipFill>
        <p:spPr bwMode="auto">
          <a:xfrm>
            <a:off x="4876800" y="1828800"/>
            <a:ext cx="3802359"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a:t>
            </a:r>
            <a:endParaRPr lang="en-US" dirty="0"/>
          </a:p>
        </p:txBody>
      </p:sp>
      <p:sp>
        <p:nvSpPr>
          <p:cNvPr id="3" name="Content Placeholder 2"/>
          <p:cNvSpPr>
            <a:spLocks noGrp="1"/>
          </p:cNvSpPr>
          <p:nvPr>
            <p:ph sz="quarter" idx="1"/>
          </p:nvPr>
        </p:nvSpPr>
        <p:spPr>
          <a:xfrm>
            <a:off x="612648" y="1600200"/>
            <a:ext cx="8153400" cy="685800"/>
          </a:xfrm>
        </p:spPr>
        <p:txBody>
          <a:bodyPr/>
          <a:lstStyle/>
          <a:p>
            <a:r>
              <a:rPr lang="en-US" dirty="0" smtClean="0"/>
              <a:t>Consider the following model of image formation:</a:t>
            </a:r>
          </a:p>
        </p:txBody>
      </p:sp>
      <p:pic>
        <p:nvPicPr>
          <p:cNvPr id="4" name="Picture 4"/>
          <p:cNvPicPr>
            <a:picLocks noChangeAspect="1" noChangeArrowheads="1"/>
          </p:cNvPicPr>
          <p:nvPr/>
        </p:nvPicPr>
        <p:blipFill>
          <a:blip r:embed="rId2" cstate="print"/>
          <a:srcRect/>
          <a:stretch>
            <a:fillRect/>
          </a:stretch>
        </p:blipFill>
        <p:spPr bwMode="auto">
          <a:xfrm>
            <a:off x="1302588" y="2330450"/>
            <a:ext cx="3498012" cy="793750"/>
          </a:xfrm>
          <a:prstGeom prst="rect">
            <a:avLst/>
          </a:prstGeom>
          <a:solidFill>
            <a:srgbClr val="00B0F0"/>
          </a:solidFill>
          <a:ln w="12700" cap="sq">
            <a:solidFill>
              <a:schemeClr val="accent1"/>
            </a:solidFill>
            <a:miter lim="800000"/>
            <a:headEnd type="none" w="sm" len="sm"/>
            <a:tailEnd type="none" w="sm" len="sm"/>
          </a:ln>
        </p:spPr>
      </p:pic>
      <p:sp>
        <p:nvSpPr>
          <p:cNvPr id="5" name="Text Box 5"/>
          <p:cNvSpPr txBox="1">
            <a:spLocks noChangeArrowheads="1"/>
          </p:cNvSpPr>
          <p:nvPr/>
        </p:nvSpPr>
        <p:spPr bwMode="auto">
          <a:xfrm>
            <a:off x="5181600" y="2362200"/>
            <a:ext cx="2667000" cy="646331"/>
          </a:xfrm>
          <a:prstGeom prst="rect">
            <a:avLst/>
          </a:prstGeom>
          <a:solidFill>
            <a:srgbClr val="00B0F0"/>
          </a:solidFill>
          <a:ln w="12700" cap="sq">
            <a:solidFill>
              <a:schemeClr val="accent1"/>
            </a:solidFill>
            <a:miter lim="800000"/>
            <a:headEnd type="none" w="sm" len="sm"/>
            <a:tailEnd type="none" w="sm" len="sm"/>
          </a:ln>
        </p:spPr>
        <p:txBody>
          <a:bodyPr wrap="square">
            <a:spAutoFit/>
          </a:bodyPr>
          <a:lstStyle/>
          <a:p>
            <a:r>
              <a:rPr lang="en-US" sz="1800" b="1" dirty="0" err="1"/>
              <a:t>i</a:t>
            </a:r>
            <a:r>
              <a:rPr lang="en-US" sz="1800" b="1" dirty="0"/>
              <a:t>(</a:t>
            </a:r>
            <a:r>
              <a:rPr lang="en-US" sz="1800" b="1" dirty="0" err="1"/>
              <a:t>x,y</a:t>
            </a:r>
            <a:r>
              <a:rPr lang="en-US" sz="1800" b="1" dirty="0"/>
              <a:t>):</a:t>
            </a:r>
            <a:r>
              <a:rPr lang="en-US" sz="1800" dirty="0"/>
              <a:t> illumination</a:t>
            </a:r>
          </a:p>
          <a:p>
            <a:r>
              <a:rPr lang="en-US" sz="1800" b="1" dirty="0"/>
              <a:t>r(</a:t>
            </a:r>
            <a:r>
              <a:rPr lang="en-US" sz="1800" b="1" dirty="0" err="1"/>
              <a:t>x,y</a:t>
            </a:r>
            <a:r>
              <a:rPr lang="en-US" sz="1800" b="1" dirty="0"/>
              <a:t>):</a:t>
            </a:r>
            <a:r>
              <a:rPr lang="en-US" sz="1800" dirty="0"/>
              <a:t> reflection</a:t>
            </a:r>
          </a:p>
        </p:txBody>
      </p:sp>
      <p:sp>
        <p:nvSpPr>
          <p:cNvPr id="6" name="Content Placeholder 2"/>
          <p:cNvSpPr txBox="1">
            <a:spLocks/>
          </p:cNvSpPr>
          <p:nvPr/>
        </p:nvSpPr>
        <p:spPr>
          <a:xfrm>
            <a:off x="533400" y="3505200"/>
            <a:ext cx="8153400" cy="2590800"/>
          </a:xfrm>
          <a:prstGeom prst="rect">
            <a:avLst/>
          </a:prstGeom>
          <a:solidFill>
            <a:srgbClr val="00B0F0"/>
          </a:solidFill>
        </p:spPr>
        <p:txBody>
          <a:bodyPr vert="horz">
            <a:noAutofit/>
          </a:bodyPr>
          <a:lstStyle/>
          <a:p>
            <a:r>
              <a:rPr lang="en-US" sz="2800" dirty="0" smtClean="0"/>
              <a:t>In general, the illumination component </a:t>
            </a:r>
            <a:r>
              <a:rPr lang="en-US" sz="2800" dirty="0" err="1" smtClean="0"/>
              <a:t>i</a:t>
            </a:r>
            <a:r>
              <a:rPr lang="en-US" sz="2800" dirty="0" smtClean="0"/>
              <a:t>(</a:t>
            </a:r>
            <a:r>
              <a:rPr lang="en-US" sz="2800" dirty="0" err="1" smtClean="0"/>
              <a:t>x,y</a:t>
            </a:r>
            <a:r>
              <a:rPr lang="en-US" sz="2800" dirty="0" smtClean="0"/>
              <a:t>) varies </a:t>
            </a:r>
            <a:r>
              <a:rPr lang="en-US" sz="2800" b="1" dirty="0" smtClean="0"/>
              <a:t>slowly</a:t>
            </a:r>
            <a:r>
              <a:rPr lang="en-US" sz="2800" dirty="0" smtClean="0"/>
              <a:t> and affects </a:t>
            </a:r>
            <a:r>
              <a:rPr lang="en-US" sz="2800" b="1" dirty="0" smtClean="0"/>
              <a:t>low</a:t>
            </a:r>
            <a:r>
              <a:rPr lang="en-US" sz="2800" dirty="0" smtClean="0"/>
              <a:t> frequencies mostly.</a:t>
            </a:r>
          </a:p>
          <a:p>
            <a:endParaRPr lang="en-US" sz="2800" dirty="0" smtClean="0"/>
          </a:p>
          <a:p>
            <a:r>
              <a:rPr lang="en-US" sz="2800" dirty="0" smtClean="0"/>
              <a:t>In general, the reflection component r(</a:t>
            </a:r>
            <a:r>
              <a:rPr lang="en-US" sz="2800" dirty="0" err="1" smtClean="0"/>
              <a:t>x,y</a:t>
            </a:r>
            <a:r>
              <a:rPr lang="en-US" sz="2800" dirty="0" smtClean="0"/>
              <a:t>) varies </a:t>
            </a:r>
            <a:r>
              <a:rPr lang="en-US" sz="2800" b="1" dirty="0" smtClean="0"/>
              <a:t>faster</a:t>
            </a:r>
            <a:r>
              <a:rPr lang="en-US" sz="2800" dirty="0" smtClean="0"/>
              <a:t> and affects </a:t>
            </a:r>
            <a:r>
              <a:rPr lang="en-US" sz="2800" b="1" dirty="0" smtClean="0"/>
              <a:t>high</a:t>
            </a:r>
            <a:r>
              <a:rPr lang="en-US" sz="2800" dirty="0" smtClean="0"/>
              <a:t> frequencies mostly.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err="1" smtClean="0">
                <a:solidFill>
                  <a:srgbClr val="003399"/>
                </a:solidFill>
              </a:rPr>
              <a:t>Homomorphic</a:t>
            </a:r>
            <a:r>
              <a:rPr lang="en-US" altLang="zh-TW" b="1" dirty="0" smtClean="0">
                <a:solidFill>
                  <a:srgbClr val="003399"/>
                </a:solidFill>
              </a:rPr>
              <a:t> Filtering</a:t>
            </a:r>
          </a:p>
        </p:txBody>
      </p:sp>
      <p:sp>
        <p:nvSpPr>
          <p:cNvPr id="4" name="Rectangle 6"/>
          <p:cNvSpPr txBox="1">
            <a:spLocks noChangeArrowheads="1"/>
          </p:cNvSpPr>
          <p:nvPr/>
        </p:nvSpPr>
        <p:spPr>
          <a:xfrm>
            <a:off x="241300" y="1447800"/>
            <a:ext cx="8651875" cy="5659437"/>
          </a:xfrm>
          <a:prstGeom prst="rect">
            <a:avLst/>
          </a:prstGeom>
        </p:spPr>
        <p:txBody>
          <a:bodyPr vert="horz">
            <a:normAutofit/>
          </a:bodyPr>
          <a:lstStyle/>
          <a:p>
            <a:pPr marL="457200" marR="0" lvl="0" indent="-45720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dirty="0" smtClean="0">
                <a:ln>
                  <a:noFill/>
                </a:ln>
                <a:solidFill>
                  <a:schemeClr val="tx1"/>
                </a:solidFill>
                <a:effectLst/>
                <a:uLnTx/>
                <a:uFillTx/>
                <a:latin typeface="+mn-lt"/>
                <a:ea typeface="+mn-ea"/>
                <a:cs typeface="+mn-cs"/>
              </a:rPr>
              <a:t>A frequency domain procedure for improving the appearance of an image by</a:t>
            </a:r>
          </a:p>
          <a:p>
            <a:pPr marL="914400" marR="0" lvl="1" indent="-45720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dirty="0" smtClean="0">
                <a:ln>
                  <a:noFill/>
                </a:ln>
                <a:solidFill>
                  <a:schemeClr val="tx1"/>
                </a:solidFill>
                <a:effectLst/>
                <a:uLnTx/>
                <a:uFillTx/>
                <a:latin typeface="+mn-lt"/>
                <a:ea typeface="+mn-ea"/>
                <a:cs typeface="+mn-cs"/>
              </a:rPr>
              <a:t>Simultaneous gray-level range compression</a:t>
            </a:r>
          </a:p>
          <a:p>
            <a:pPr marL="914400" marR="0" lvl="1" indent="-45720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dirty="0" smtClean="0">
                <a:ln>
                  <a:noFill/>
                </a:ln>
                <a:solidFill>
                  <a:schemeClr val="tx1"/>
                </a:solidFill>
                <a:effectLst/>
                <a:uLnTx/>
                <a:uFillTx/>
                <a:latin typeface="+mn-lt"/>
                <a:ea typeface="+mn-ea"/>
                <a:cs typeface="+mn-cs"/>
              </a:rPr>
              <a:t>Contrast enhancement</a:t>
            </a:r>
          </a:p>
          <a:p>
            <a:pPr marL="457200" marR="0" lvl="0" indent="-45720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dirty="0" smtClean="0">
                <a:ln>
                  <a:noFill/>
                </a:ln>
                <a:solidFill>
                  <a:schemeClr val="tx1"/>
                </a:solidFill>
                <a:effectLst/>
                <a:uLnTx/>
                <a:uFillTx/>
                <a:latin typeface="+mn-lt"/>
                <a:ea typeface="+mn-ea"/>
                <a:cs typeface="+mn-cs"/>
              </a:rPr>
              <a:t>Express an image as illumination &amp; reflectance components</a:t>
            </a:r>
          </a:p>
          <a:p>
            <a:pPr marL="457200" marR="0" lvl="0" indent="-45720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altLang="zh-TW" sz="29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dirty="0" smtClean="0">
                <a:ln>
                  <a:noFill/>
                </a:ln>
                <a:solidFill>
                  <a:schemeClr val="tx1"/>
                </a:solidFill>
                <a:effectLst/>
                <a:uLnTx/>
                <a:uFillTx/>
                <a:latin typeface="+mn-lt"/>
                <a:ea typeface="+mn-ea"/>
                <a:cs typeface="+mn-cs"/>
              </a:rPr>
              <a:t>Characteristic: </a:t>
            </a:r>
          </a:p>
          <a:p>
            <a:pPr marL="914400" marR="0" lvl="1" indent="-45720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dirty="0" smtClean="0">
                <a:ln>
                  <a:noFill/>
                </a:ln>
                <a:solidFill>
                  <a:schemeClr val="tx1"/>
                </a:solidFill>
                <a:effectLst/>
                <a:uLnTx/>
                <a:uFillTx/>
                <a:latin typeface="+mn-lt"/>
                <a:ea typeface="+mn-ea"/>
                <a:cs typeface="+mn-cs"/>
              </a:rPr>
              <a:t>illumination component : slow spatial variation (low frequency)</a:t>
            </a:r>
          </a:p>
          <a:p>
            <a:pPr marL="914400" marR="0" lvl="1" indent="-45720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dirty="0" smtClean="0">
                <a:ln>
                  <a:noFill/>
                </a:ln>
                <a:solidFill>
                  <a:schemeClr val="tx1"/>
                </a:solidFill>
                <a:effectLst/>
                <a:uLnTx/>
                <a:uFillTx/>
                <a:latin typeface="+mn-lt"/>
                <a:ea typeface="+mn-ea"/>
                <a:cs typeface="+mn-cs"/>
              </a:rPr>
              <a:t>reflectance component : tend to vary abruptly, particular at the junctions of dissimilar objects (high frequency)</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7" descr="ho"/>
          <p:cNvPicPr>
            <a:picLocks noGrp="1" noChangeAspect="1" noChangeArrowheads="1"/>
          </p:cNvPicPr>
          <p:nvPr>
            <p:ph sz="half" idx="4294967295"/>
          </p:nvPr>
        </p:nvPicPr>
        <p:blipFill>
          <a:blip r:embed="rId3" cstate="print"/>
          <a:srcRect/>
          <a:stretch>
            <a:fillRect/>
          </a:stretch>
        </p:blipFill>
        <p:spPr>
          <a:xfrm>
            <a:off x="2916238" y="3892550"/>
            <a:ext cx="4464050" cy="865187"/>
          </a:xfrm>
          <a:prstGeom prst="rect">
            <a:avLst/>
          </a:prstGeom>
          <a:noFill/>
          <a:ln/>
        </p:spPr>
      </p:pic>
      <p:sp>
        <p:nvSpPr>
          <p:cNvPr id="6" name="Line 9"/>
          <p:cNvSpPr>
            <a:spLocks noChangeShapeType="1"/>
          </p:cNvSpPr>
          <p:nvPr/>
        </p:nvSpPr>
        <p:spPr bwMode="gray">
          <a:xfrm flipV="1">
            <a:off x="4500563" y="3606800"/>
            <a:ext cx="215900" cy="415925"/>
          </a:xfrm>
          <a:prstGeom prst="line">
            <a:avLst/>
          </a:prstGeom>
          <a:noFill/>
          <a:ln w="38100">
            <a:solidFill>
              <a:srgbClr val="FFCC00"/>
            </a:solidFill>
            <a:round/>
            <a:headEnd/>
            <a:tailEnd type="triangle" w="med" len="med"/>
          </a:ln>
          <a:effectLst/>
        </p:spPr>
        <p:txBody>
          <a:bodyPr>
            <a:spAutoFit/>
          </a:bodyPr>
          <a:lstStyle/>
          <a:p>
            <a:endParaRPr lang="en-US"/>
          </a:p>
        </p:txBody>
      </p:sp>
      <p:sp>
        <p:nvSpPr>
          <p:cNvPr id="7" name="Line 10"/>
          <p:cNvSpPr>
            <a:spLocks noChangeShapeType="1"/>
          </p:cNvSpPr>
          <p:nvPr/>
        </p:nvSpPr>
        <p:spPr bwMode="gray">
          <a:xfrm flipV="1">
            <a:off x="5472113" y="3749675"/>
            <a:ext cx="1187450" cy="273050"/>
          </a:xfrm>
          <a:prstGeom prst="line">
            <a:avLst/>
          </a:prstGeom>
          <a:noFill/>
          <a:ln w="38100">
            <a:solidFill>
              <a:srgbClr val="FFCC00"/>
            </a:solidFill>
            <a:round/>
            <a:headEnd/>
            <a:tailEnd type="triangle" w="med" len="med"/>
          </a:ln>
          <a:effectLst/>
        </p:spPr>
        <p:txBody>
          <a:bodyPr>
            <a:spAutoFit/>
          </a:bodyPr>
          <a:lstStyle/>
          <a:p>
            <a:endParaRPr lang="en-US"/>
          </a:p>
        </p:txBody>
      </p:sp>
      <p:sp>
        <p:nvSpPr>
          <p:cNvPr id="8" name="Text Box 11"/>
          <p:cNvSpPr txBox="1">
            <a:spLocks noChangeArrowheads="1"/>
          </p:cNvSpPr>
          <p:nvPr/>
        </p:nvSpPr>
        <p:spPr bwMode="gray">
          <a:xfrm>
            <a:off x="3509963" y="4941887"/>
            <a:ext cx="5383212" cy="60642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dirty="0">
                <a:solidFill>
                  <a:srgbClr val="0000FF"/>
                </a:solidFill>
                <a:latin typeface="Arial" charset="0"/>
                <a:ea typeface="新細明體" pitchFamily="18" charset="-120"/>
              </a:rPr>
              <a:t>Because the Fourier transform of the product of two functions is not separable </a:t>
            </a:r>
          </a:p>
        </p:txBody>
      </p:sp>
      <p:sp>
        <p:nvSpPr>
          <p:cNvPr id="9" name="AutoShape 12"/>
          <p:cNvSpPr>
            <a:spLocks/>
          </p:cNvSpPr>
          <p:nvPr/>
        </p:nvSpPr>
        <p:spPr bwMode="gray">
          <a:xfrm rot="16200000">
            <a:off x="5353051" y="2914649"/>
            <a:ext cx="184150" cy="3870325"/>
          </a:xfrm>
          <a:prstGeom prst="leftBrace">
            <a:avLst>
              <a:gd name="adj1" fmla="val 175144"/>
              <a:gd name="adj2" fmla="val 50000"/>
            </a:avLst>
          </a:prstGeom>
          <a:noFill/>
          <a:ln w="25400">
            <a:solidFill>
              <a:srgbClr val="FFCC00"/>
            </a:solidFill>
            <a:round/>
            <a:headEnd/>
            <a:tailEnd/>
          </a:ln>
          <a:effec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sz="3200" b="1" dirty="0" smtClean="0">
                <a:solidFill>
                  <a:srgbClr val="003399"/>
                </a:solidFill>
              </a:rPr>
              <a:t>Can we separate low from high frequencies?</a:t>
            </a:r>
          </a:p>
        </p:txBody>
      </p:sp>
      <p:pic>
        <p:nvPicPr>
          <p:cNvPr id="4" name="Picture 4"/>
          <p:cNvPicPr>
            <a:picLocks noChangeAspect="1" noChangeArrowheads="1"/>
          </p:cNvPicPr>
          <p:nvPr/>
        </p:nvPicPr>
        <p:blipFill>
          <a:blip r:embed="rId2" cstate="print"/>
          <a:srcRect/>
          <a:stretch>
            <a:fillRect/>
          </a:stretch>
        </p:blipFill>
        <p:spPr bwMode="auto">
          <a:xfrm>
            <a:off x="3124200" y="1828800"/>
            <a:ext cx="3048000" cy="611188"/>
          </a:xfrm>
          <a:prstGeom prst="rect">
            <a:avLst/>
          </a:prstGeom>
          <a:noFill/>
          <a:ln w="12700" cap="sq">
            <a:noFill/>
            <a:miter lim="800000"/>
            <a:headEnd type="none" w="sm" len="sm"/>
            <a:tailEnd type="none" w="sm" len="sm"/>
          </a:ln>
        </p:spPr>
      </p:pic>
      <p:pic>
        <p:nvPicPr>
          <p:cNvPr id="5" name="Picture 5"/>
          <p:cNvPicPr>
            <a:picLocks noChangeAspect="1" noChangeArrowheads="1"/>
          </p:cNvPicPr>
          <p:nvPr/>
        </p:nvPicPr>
        <p:blipFill>
          <a:blip r:embed="rId3" cstate="print"/>
          <a:srcRect/>
          <a:stretch>
            <a:fillRect/>
          </a:stretch>
        </p:blipFill>
        <p:spPr bwMode="auto">
          <a:xfrm>
            <a:off x="2438400" y="2743200"/>
            <a:ext cx="4648200" cy="515938"/>
          </a:xfrm>
          <a:prstGeom prst="rect">
            <a:avLst/>
          </a:prstGeom>
          <a:noFill/>
          <a:ln w="12700" cap="sq">
            <a:noFill/>
            <a:miter lim="800000"/>
            <a:headEnd type="none" w="sm" len="sm"/>
            <a:tailEnd type="none" w="sm" len="sm"/>
          </a:ln>
        </p:spPr>
      </p:pic>
      <p:pic>
        <p:nvPicPr>
          <p:cNvPr id="6" name="Picture 6"/>
          <p:cNvPicPr>
            <a:picLocks noChangeAspect="1" noChangeArrowheads="1"/>
          </p:cNvPicPr>
          <p:nvPr/>
        </p:nvPicPr>
        <p:blipFill>
          <a:blip r:embed="rId4" cstate="print"/>
          <a:srcRect/>
          <a:stretch>
            <a:fillRect/>
          </a:stretch>
        </p:blipFill>
        <p:spPr bwMode="auto">
          <a:xfrm>
            <a:off x="1600200" y="5683250"/>
            <a:ext cx="6019800" cy="565150"/>
          </a:xfrm>
          <a:prstGeom prst="rect">
            <a:avLst/>
          </a:prstGeom>
          <a:noFill/>
          <a:ln w="12700" cap="sq">
            <a:noFill/>
            <a:miter lim="800000"/>
            <a:headEnd type="none" w="sm" len="sm"/>
            <a:tailEnd type="none" w="sm" len="sm"/>
          </a:ln>
        </p:spPr>
      </p:pic>
      <p:sp>
        <p:nvSpPr>
          <p:cNvPr id="7" name="Text Box 7"/>
          <p:cNvSpPr txBox="1">
            <a:spLocks noChangeArrowheads="1"/>
          </p:cNvSpPr>
          <p:nvPr/>
        </p:nvSpPr>
        <p:spPr bwMode="auto">
          <a:xfrm>
            <a:off x="1219200" y="3657600"/>
            <a:ext cx="7073411" cy="1569660"/>
          </a:xfrm>
          <a:prstGeom prst="rect">
            <a:avLst/>
          </a:prstGeom>
          <a:noFill/>
          <a:ln w="12700" cap="sq">
            <a:noFill/>
            <a:miter lim="800000"/>
            <a:headEnd type="none" w="sm" len="sm"/>
            <a:tailEnd type="none" w="sm" len="sm"/>
          </a:ln>
        </p:spPr>
        <p:txBody>
          <a:bodyPr wrap="none">
            <a:spAutoFit/>
          </a:bodyPr>
          <a:lstStyle/>
          <a:p>
            <a:pPr>
              <a:buFontTx/>
              <a:buChar char="•"/>
            </a:pPr>
            <a:r>
              <a:rPr lang="en-US" dirty="0"/>
              <a:t> </a:t>
            </a:r>
            <a:r>
              <a:rPr lang="en-US" sz="2400" dirty="0"/>
              <a:t>Low and high frequencies from </a:t>
            </a:r>
            <a:r>
              <a:rPr lang="en-US" sz="2400" b="1" dirty="0" err="1"/>
              <a:t>i</a:t>
            </a:r>
            <a:r>
              <a:rPr lang="en-US" sz="2400" b="1" dirty="0"/>
              <a:t>(</a:t>
            </a:r>
            <a:r>
              <a:rPr lang="en-US" sz="2400" b="1" dirty="0" err="1"/>
              <a:t>x,y</a:t>
            </a:r>
            <a:r>
              <a:rPr lang="en-US" sz="2400" b="1" dirty="0"/>
              <a:t>)</a:t>
            </a:r>
            <a:r>
              <a:rPr lang="en-US" sz="2400" dirty="0"/>
              <a:t> and </a:t>
            </a:r>
            <a:r>
              <a:rPr lang="en-US" sz="2400" b="1" dirty="0"/>
              <a:t>r(</a:t>
            </a:r>
            <a:r>
              <a:rPr lang="en-US" sz="2400" b="1" dirty="0" err="1"/>
              <a:t>x,y</a:t>
            </a:r>
            <a:r>
              <a:rPr lang="en-US" sz="2400" b="1" dirty="0"/>
              <a:t>)</a:t>
            </a:r>
          </a:p>
          <a:p>
            <a:r>
              <a:rPr lang="en-US" sz="2400" dirty="0"/>
              <a:t>   have been mixed together...</a:t>
            </a:r>
          </a:p>
          <a:p>
            <a:endParaRPr lang="en-US" sz="2400" dirty="0"/>
          </a:p>
          <a:p>
            <a:pPr>
              <a:buFontTx/>
              <a:buChar char="•"/>
            </a:pPr>
            <a:r>
              <a:rPr lang="en-US" sz="2400" dirty="0"/>
              <a:t>  Difficult to handle low/high frequencies separately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3200" b="1" dirty="0" smtClean="0">
                <a:solidFill>
                  <a:srgbClr val="003399"/>
                </a:solidFill>
              </a:rPr>
              <a:t>Can we separate low from high frequencies?</a:t>
            </a:r>
            <a:endParaRPr lang="en-US" sz="3200" dirty="0"/>
          </a:p>
        </p:txBody>
      </p:sp>
      <p:sp>
        <p:nvSpPr>
          <p:cNvPr id="3" name="Content Placeholder 2"/>
          <p:cNvSpPr>
            <a:spLocks noGrp="1"/>
          </p:cNvSpPr>
          <p:nvPr>
            <p:ph sz="quarter" idx="1"/>
          </p:nvPr>
        </p:nvSpPr>
        <p:spPr>
          <a:xfrm>
            <a:off x="612648" y="1600200"/>
            <a:ext cx="8153400" cy="1066800"/>
          </a:xfrm>
        </p:spPr>
        <p:txBody>
          <a:bodyPr>
            <a:normAutofit/>
          </a:bodyPr>
          <a:lstStyle/>
          <a:p>
            <a:r>
              <a:rPr lang="en-US" sz="3600" b="1" dirty="0" smtClean="0">
                <a:solidFill>
                  <a:srgbClr val="C00000"/>
                </a:solidFill>
              </a:rPr>
              <a:t>Idea !</a:t>
            </a:r>
            <a:endParaRPr lang="en-US" sz="3600" b="1" dirty="0">
              <a:solidFill>
                <a:srgbClr val="C00000"/>
              </a:solidFill>
            </a:endParaRPr>
          </a:p>
        </p:txBody>
      </p:sp>
      <p:pic>
        <p:nvPicPr>
          <p:cNvPr id="4" name="Picture 8"/>
          <p:cNvPicPr>
            <a:picLocks noChangeAspect="1" noChangeArrowheads="1"/>
          </p:cNvPicPr>
          <p:nvPr/>
        </p:nvPicPr>
        <p:blipFill>
          <a:blip r:embed="rId2" cstate="print"/>
          <a:srcRect/>
          <a:stretch>
            <a:fillRect/>
          </a:stretch>
        </p:blipFill>
        <p:spPr bwMode="auto">
          <a:xfrm>
            <a:off x="3429000" y="2994025"/>
            <a:ext cx="4607423" cy="1044575"/>
          </a:xfrm>
          <a:prstGeom prst="rect">
            <a:avLst/>
          </a:prstGeom>
          <a:noFill/>
          <a:ln w="12700" cap="sq">
            <a:noFill/>
            <a:miter lim="800000"/>
            <a:headEnd type="none" w="sm" len="sm"/>
            <a:tailEnd type="none" w="sm" len="sm"/>
          </a:ln>
        </p:spPr>
      </p:pic>
      <p:pic>
        <p:nvPicPr>
          <p:cNvPr id="5" name="Picture 9"/>
          <p:cNvPicPr>
            <a:picLocks noChangeAspect="1" noChangeArrowheads="1"/>
          </p:cNvPicPr>
          <p:nvPr/>
        </p:nvPicPr>
        <p:blipFill>
          <a:blip r:embed="rId3" cstate="print"/>
          <a:srcRect/>
          <a:stretch>
            <a:fillRect/>
          </a:stretch>
        </p:blipFill>
        <p:spPr bwMode="auto">
          <a:xfrm>
            <a:off x="1000988" y="4572000"/>
            <a:ext cx="7609612" cy="914400"/>
          </a:xfrm>
          <a:prstGeom prst="rect">
            <a:avLst/>
          </a:prstGeom>
          <a:noFill/>
          <a:ln w="12700" cap="sq">
            <a:noFill/>
            <a:miter lim="800000"/>
            <a:headEnd type="none" w="sm" len="sm"/>
            <a:tailEnd type="none" w="sm" len="sm"/>
          </a:ln>
        </p:spPr>
      </p:pic>
      <p:sp>
        <p:nvSpPr>
          <p:cNvPr id="6" name="Text Box 10"/>
          <p:cNvSpPr txBox="1">
            <a:spLocks noChangeArrowheads="1"/>
          </p:cNvSpPr>
          <p:nvPr/>
        </p:nvSpPr>
        <p:spPr bwMode="auto">
          <a:xfrm>
            <a:off x="990600" y="3200400"/>
            <a:ext cx="3076575" cy="461665"/>
          </a:xfrm>
          <a:prstGeom prst="rect">
            <a:avLst/>
          </a:prstGeom>
          <a:noFill/>
          <a:ln w="12700" cap="sq">
            <a:noFill/>
            <a:miter lim="800000"/>
            <a:headEnd type="none" w="sm" len="sm"/>
            <a:tailEnd type="none" w="sm" len="sm"/>
          </a:ln>
        </p:spPr>
        <p:txBody>
          <a:bodyPr wrap="square">
            <a:spAutoFit/>
          </a:bodyPr>
          <a:lstStyle/>
          <a:p>
            <a:r>
              <a:rPr lang="en-US" sz="2400" b="1" dirty="0"/>
              <a:t>Take the </a:t>
            </a:r>
            <a:r>
              <a:rPr lang="en-US" sz="2400" b="1" dirty="0" err="1"/>
              <a:t>ln</a:t>
            </a:r>
            <a:r>
              <a:rPr lang="en-US" sz="2400" b="1" dirty="0"/>
              <a:t>( )  of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 …</a:t>
            </a:r>
            <a:endParaRPr lang="en-US" dirty="0"/>
          </a:p>
        </p:txBody>
      </p:sp>
      <p:pic>
        <p:nvPicPr>
          <p:cNvPr id="4" name="Picture 4" descr="define"/>
          <p:cNvPicPr>
            <a:picLocks noGrp="1" noChangeAspect="1" noChangeArrowheads="1"/>
          </p:cNvPicPr>
          <p:nvPr>
            <p:ph sz="half" idx="1"/>
          </p:nvPr>
        </p:nvPicPr>
        <p:blipFill>
          <a:blip r:embed="rId2" cstate="print"/>
          <a:srcRect/>
          <a:stretch>
            <a:fillRect/>
          </a:stretch>
        </p:blipFill>
        <p:spPr>
          <a:xfrm>
            <a:off x="520700" y="1371600"/>
            <a:ext cx="5059363" cy="2593975"/>
          </a:xfrm>
          <a:noFill/>
          <a:ln/>
        </p:spPr>
      </p:pic>
      <p:pic>
        <p:nvPicPr>
          <p:cNvPr id="5" name="Picture 7" descr="process"/>
          <p:cNvPicPr>
            <a:picLocks noChangeAspect="1" noChangeArrowheads="1"/>
          </p:cNvPicPr>
          <p:nvPr/>
        </p:nvPicPr>
        <p:blipFill>
          <a:blip r:embed="rId3" cstate="print"/>
          <a:srcRect/>
          <a:stretch>
            <a:fillRect/>
          </a:stretch>
        </p:blipFill>
        <p:spPr>
          <a:xfrm>
            <a:off x="520700" y="3965575"/>
            <a:ext cx="6427788" cy="2808288"/>
          </a:xfrm>
          <a:prstGeom prst="rect">
            <a:avLst/>
          </a:prstGeom>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 …</a:t>
            </a:r>
            <a:endParaRPr lang="en-US" dirty="0"/>
          </a:p>
        </p:txBody>
      </p:sp>
      <p:sp>
        <p:nvSpPr>
          <p:cNvPr id="4" name="Rectangle 3"/>
          <p:cNvSpPr txBox="1">
            <a:spLocks noChangeArrowheads="1"/>
          </p:cNvSpPr>
          <p:nvPr/>
        </p:nvSpPr>
        <p:spPr>
          <a:xfrm>
            <a:off x="241300" y="1570037"/>
            <a:ext cx="7467600" cy="45259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The enhanced image </a:t>
            </a:r>
            <a:r>
              <a:rPr kumimoji="0" lang="en-US" altLang="zh-TW" sz="2900" b="0" i="1" u="none" strike="noStrike" kern="1200" cap="none" spc="0" normalizeH="0" baseline="0" noProof="0" smtClean="0">
                <a:ln>
                  <a:noFill/>
                </a:ln>
                <a:solidFill>
                  <a:schemeClr val="tx1"/>
                </a:solidFill>
                <a:effectLst/>
                <a:uLnTx/>
                <a:uFillTx/>
                <a:latin typeface="+mn-lt"/>
                <a:ea typeface="+mn-ea"/>
                <a:cs typeface="+mn-cs"/>
              </a:rPr>
              <a:t>g(x, y)</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altLang="zh-TW" sz="2400" b="0" i="1" u="none" strike="noStrike" kern="1200" cap="none" spc="0" normalizeH="0" baseline="0" noProof="0">
              <a:ln>
                <a:noFill/>
              </a:ln>
              <a:solidFill>
                <a:schemeClr val="tx1"/>
              </a:solidFill>
              <a:effectLst/>
              <a:uLnTx/>
              <a:uFillTx/>
              <a:latin typeface="+mn-lt"/>
              <a:ea typeface="+mn-ea"/>
              <a:cs typeface="+mn-cs"/>
            </a:endParaRPr>
          </a:p>
        </p:txBody>
      </p:sp>
      <p:pic>
        <p:nvPicPr>
          <p:cNvPr id="5" name="Content Placeholder 4" descr="exp"/>
          <p:cNvPicPr>
            <a:picLocks noGrp="1" noChangeAspect="1" noChangeArrowheads="1"/>
          </p:cNvPicPr>
          <p:nvPr>
            <p:ph sz="quarter" idx="4294967295"/>
          </p:nvPr>
        </p:nvPicPr>
        <p:blipFill>
          <a:blip r:embed="rId2" cstate="print"/>
          <a:srcRect/>
          <a:stretch>
            <a:fillRect/>
          </a:stretch>
        </p:blipFill>
        <p:spPr>
          <a:xfrm>
            <a:off x="1187450" y="2141537"/>
            <a:ext cx="3816350" cy="1897063"/>
          </a:xfrm>
          <a:prstGeom prst="rect">
            <a:avLst/>
          </a:prstGeom>
          <a:noFill/>
          <a:ln/>
        </p:spPr>
      </p:pic>
      <p:sp>
        <p:nvSpPr>
          <p:cNvPr id="7" name="Text Box 8"/>
          <p:cNvSpPr txBox="1">
            <a:spLocks noChangeArrowheads="1"/>
          </p:cNvSpPr>
          <p:nvPr/>
        </p:nvSpPr>
        <p:spPr bwMode="auto">
          <a:xfrm>
            <a:off x="228600" y="6019800"/>
            <a:ext cx="8651875" cy="457200"/>
          </a:xfrm>
          <a:prstGeom prst="rect">
            <a:avLst/>
          </a:prstGeom>
          <a:noFill/>
          <a:ln w="9525" algn="ctr">
            <a:noFill/>
            <a:miter lim="800000"/>
            <a:headEnd/>
            <a:tailEnd/>
          </a:ln>
          <a:effectLst/>
        </p:spPr>
        <p:txBody>
          <a:bodyPr anchorCtr="1">
            <a:spAutoFit/>
          </a:bodyPr>
          <a:lstStyle/>
          <a:p>
            <a:pPr algn="l">
              <a:spcBef>
                <a:spcPct val="50000"/>
              </a:spcBef>
            </a:pPr>
            <a:r>
              <a:rPr lang="en-US" altLang="zh-TW" sz="2400" dirty="0" err="1">
                <a:solidFill>
                  <a:schemeClr val="tx1"/>
                </a:solidFill>
                <a:latin typeface="Arial" charset="0"/>
              </a:rPr>
              <a:t>Homomorphic</a:t>
            </a:r>
            <a:r>
              <a:rPr lang="en-US" altLang="zh-TW" sz="2400" dirty="0">
                <a:solidFill>
                  <a:schemeClr val="tx1"/>
                </a:solidFill>
                <a:latin typeface="Arial" charset="0"/>
              </a:rPr>
              <a:t> filtering approach for image enhancement</a:t>
            </a:r>
          </a:p>
        </p:txBody>
      </p:sp>
      <p:pic>
        <p:nvPicPr>
          <p:cNvPr id="8" name="Picture 3"/>
          <p:cNvPicPr>
            <a:picLocks noChangeAspect="1" noChangeArrowheads="1"/>
          </p:cNvPicPr>
          <p:nvPr/>
        </p:nvPicPr>
        <p:blipFill>
          <a:blip r:embed="rId3" cstate="print"/>
          <a:srcRect r="18788"/>
          <a:stretch>
            <a:fillRect/>
          </a:stretch>
        </p:blipFill>
        <p:spPr bwMode="auto">
          <a:xfrm>
            <a:off x="381000" y="4267200"/>
            <a:ext cx="8386763"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Frequency Domain Filtering</a:t>
            </a:r>
          </a:p>
        </p:txBody>
      </p:sp>
      <p:pic>
        <p:nvPicPr>
          <p:cNvPr id="1026" name="Picture 2"/>
          <p:cNvPicPr>
            <a:picLocks noChangeAspect="1" noChangeArrowheads="1"/>
          </p:cNvPicPr>
          <p:nvPr/>
        </p:nvPicPr>
        <p:blipFill>
          <a:blip r:embed="rId2" cstate="print"/>
          <a:srcRect/>
          <a:stretch>
            <a:fillRect/>
          </a:stretch>
        </p:blipFill>
        <p:spPr bwMode="auto">
          <a:xfrm>
            <a:off x="685800" y="1828800"/>
            <a:ext cx="7772400" cy="3849585"/>
          </a:xfrm>
          <a:prstGeom prst="rect">
            <a:avLst/>
          </a:prstGeom>
          <a:noFill/>
          <a:ln w="9525">
            <a:noFill/>
            <a:miter lim="800000"/>
            <a:headEnd/>
            <a:tailEnd/>
          </a:ln>
        </p:spPr>
      </p:pic>
      <p:sp>
        <p:nvSpPr>
          <p:cNvPr id="5" name="Rectangle 4"/>
          <p:cNvSpPr/>
          <p:nvPr/>
        </p:nvSpPr>
        <p:spPr>
          <a:xfrm>
            <a:off x="3886200" y="2133600"/>
            <a:ext cx="1524000" cy="990600"/>
          </a:xfrm>
          <a:prstGeom prst="rect">
            <a:avLst/>
          </a:prstGeom>
          <a:solidFill>
            <a:schemeClr val="accent1">
              <a:alpha val="0"/>
            </a:schemeClr>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 …</a:t>
            </a:r>
            <a:endParaRPr lang="en-US" dirty="0"/>
          </a:p>
        </p:txBody>
      </p:sp>
      <p:sp>
        <p:nvSpPr>
          <p:cNvPr id="4" name="Rectangle 6"/>
          <p:cNvSpPr txBox="1">
            <a:spLocks noChangeArrowheads="1"/>
          </p:cNvSpPr>
          <p:nvPr/>
        </p:nvSpPr>
        <p:spPr>
          <a:xfrm>
            <a:off x="241300" y="1447800"/>
            <a:ext cx="8380413" cy="45259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A good deal of control can be gained over the illumination &amp; reflectance components with a homomorphic filter</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US" altLang="zh-TW" sz="2400" b="0" i="0" u="none" strike="noStrike" kern="1200" cap="none" spc="0" normalizeH="0" baseline="0" noProof="0" smtClean="0">
                <a:ln>
                  <a:noFill/>
                </a:ln>
                <a:solidFill>
                  <a:schemeClr val="tx1"/>
                </a:solidFill>
                <a:effectLst/>
                <a:uLnTx/>
                <a:uFillTx/>
                <a:latin typeface="+mn-lt"/>
                <a:ea typeface="+mn-ea"/>
                <a:cs typeface="+mn-cs"/>
              </a:rPr>
              <a:t>Treat the low &amp; high frequency components in different ways</a:t>
            </a:r>
            <a:endParaRPr kumimoji="0" lang="en-US" altLang="zh-TW" sz="24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7" descr="tgt"/>
          <p:cNvPicPr>
            <a:picLocks noGrp="1" noChangeAspect="1" noChangeArrowheads="1"/>
          </p:cNvPicPr>
          <p:nvPr>
            <p:ph sz="quarter" idx="4294967295"/>
          </p:nvPr>
        </p:nvPicPr>
        <p:blipFill>
          <a:blip r:embed="rId3" cstate="print"/>
          <a:srcRect/>
          <a:stretch>
            <a:fillRect/>
          </a:stretch>
        </p:blipFill>
        <p:spPr>
          <a:xfrm>
            <a:off x="971550" y="3565525"/>
            <a:ext cx="7650163" cy="3103563"/>
          </a:xfrm>
          <a:prstGeom prst="rect">
            <a:avLst/>
          </a:prstGeom>
          <a:noFill/>
          <a:ln/>
        </p:spPr>
      </p:pic>
      <p:sp>
        <p:nvSpPr>
          <p:cNvPr id="6" name="Text Box 9"/>
          <p:cNvSpPr txBox="1">
            <a:spLocks noChangeArrowheads="1"/>
          </p:cNvSpPr>
          <p:nvPr/>
        </p:nvSpPr>
        <p:spPr bwMode="gray">
          <a:xfrm>
            <a:off x="2484438" y="5299075"/>
            <a:ext cx="5383212" cy="1095375"/>
          </a:xfrm>
          <a:prstGeom prst="rect">
            <a:avLst/>
          </a:prstGeom>
          <a:solidFill>
            <a:srgbClr val="FFCC00"/>
          </a:solidFill>
          <a:ln w="25400">
            <a:solidFill>
              <a:schemeClr val="tx1"/>
            </a:solidFill>
            <a:miter lim="800000"/>
            <a:headEnd/>
            <a:tailEnd/>
          </a:ln>
          <a:effectLst/>
        </p:spPr>
        <p:txBody>
          <a:bodyPr>
            <a:spAutoFit/>
          </a:bodyPr>
          <a:lstStyle/>
          <a:p>
            <a:pPr algn="l" eaLnBrk="0" hangingPunct="0">
              <a:lnSpc>
                <a:spcPct val="80000"/>
              </a:lnSpc>
              <a:spcBef>
                <a:spcPct val="50000"/>
              </a:spcBef>
            </a:pPr>
            <a:r>
              <a:rPr kumimoji="0" lang="en-US" altLang="zh-TW" sz="2000" dirty="0">
                <a:solidFill>
                  <a:srgbClr val="0000FF"/>
                </a:solidFill>
                <a:latin typeface="Arial" charset="0"/>
                <a:ea typeface="新細明體" pitchFamily="18" charset="-120"/>
              </a:rPr>
              <a:t>If the parameters     and       are chosen so that        &lt; 1 and        &gt; 1, the filter function tends to decrease the low frequencies and amplify the high frequencies </a:t>
            </a:r>
          </a:p>
        </p:txBody>
      </p:sp>
      <p:graphicFrame>
        <p:nvGraphicFramePr>
          <p:cNvPr id="7" name="Rectangle 10"/>
          <p:cNvGraphicFramePr>
            <a:graphicFrameLocks noGrp="1"/>
          </p:cNvGraphicFramePr>
          <p:nvPr>
            <p:ph sz="quarter" idx="4294967295"/>
          </p:nvPr>
        </p:nvGraphicFramePr>
        <p:xfrm>
          <a:off x="4810125" y="3786188"/>
          <a:ext cx="3281363" cy="2187575"/>
        </p:xfrm>
        <a:graphic>
          <a:graphicData uri="http://schemas.openxmlformats.org/presentationml/2006/ole">
            <mc:AlternateContent xmlns:mc="http://schemas.openxmlformats.org/markup-compatibility/2006">
              <mc:Choice xmlns:v="urn:schemas-microsoft-com:vml" Requires="v">
                <p:oleObj spid="_x0000_s33804" name="方程式" r:id="rId4" imgW="0" imgH="0" progId="Equation.3">
                  <p:embed/>
                </p:oleObj>
              </mc:Choice>
              <mc:Fallback>
                <p:oleObj name="方程式" r:id="rId4" imgW="0" imgH="0" progId="Equation.3">
                  <p:embed/>
                  <p:pic>
                    <p:nvPicPr>
                      <p:cNvPr id="0"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810125" y="3786188"/>
                        <a:ext cx="3281363"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2"/>
          <p:cNvGraphicFramePr>
            <a:graphicFrameLocks noChangeAspect="1"/>
          </p:cNvGraphicFramePr>
          <p:nvPr/>
        </p:nvGraphicFramePr>
        <p:xfrm>
          <a:off x="4508500" y="5229225"/>
          <a:ext cx="304800" cy="431800"/>
        </p:xfrm>
        <a:graphic>
          <a:graphicData uri="http://schemas.openxmlformats.org/presentationml/2006/ole">
            <mc:AlternateContent xmlns:mc="http://schemas.openxmlformats.org/markup-compatibility/2006">
              <mc:Choice xmlns:v="urn:schemas-microsoft-com:vml" Requires="v">
                <p:oleObj spid="_x0000_s33805" name="方程式" r:id="rId5" imgW="152280" imgH="215640" progId="Equation.3">
                  <p:embed/>
                </p:oleObj>
              </mc:Choice>
              <mc:Fallback>
                <p:oleObj name="方程式" r:id="rId5" imgW="15228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00" y="5229225"/>
                        <a:ext cx="304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3"/>
          <p:cNvGraphicFramePr>
            <a:graphicFrameLocks noChangeAspect="1"/>
          </p:cNvGraphicFramePr>
          <p:nvPr/>
        </p:nvGraphicFramePr>
        <p:xfrm>
          <a:off x="5267325" y="5195888"/>
          <a:ext cx="382588" cy="465137"/>
        </p:xfrm>
        <a:graphic>
          <a:graphicData uri="http://schemas.openxmlformats.org/presentationml/2006/ole">
            <mc:AlternateContent xmlns:mc="http://schemas.openxmlformats.org/markup-compatibility/2006">
              <mc:Choice xmlns:v="urn:schemas-microsoft-com:vml" Requires="v">
                <p:oleObj spid="_x0000_s33806" name="方程式" r:id="rId7" imgW="177480" imgH="215640" progId="Equation.3">
                  <p:embed/>
                </p:oleObj>
              </mc:Choice>
              <mc:Fallback>
                <p:oleObj name="方程式" r:id="rId7" imgW="17748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7325" y="5195888"/>
                        <a:ext cx="38258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4"/>
          <p:cNvGraphicFramePr>
            <a:graphicFrameLocks noChangeAspect="1"/>
          </p:cNvGraphicFramePr>
          <p:nvPr/>
        </p:nvGraphicFramePr>
        <p:xfrm>
          <a:off x="4508500" y="5427663"/>
          <a:ext cx="382588" cy="465137"/>
        </p:xfrm>
        <a:graphic>
          <a:graphicData uri="http://schemas.openxmlformats.org/presentationml/2006/ole">
            <mc:AlternateContent xmlns:mc="http://schemas.openxmlformats.org/markup-compatibility/2006">
              <mc:Choice xmlns:v="urn:schemas-microsoft-com:vml" Requires="v">
                <p:oleObj spid="_x0000_s33807" name="方程式" r:id="rId9" imgW="177480" imgH="215640" progId="Equation.3">
                  <p:embed/>
                </p:oleObj>
              </mc:Choice>
              <mc:Fallback>
                <p:oleObj name="方程式" r:id="rId9" imgW="177480" imgH="21564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8500" y="5427663"/>
                        <a:ext cx="38258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5"/>
          <p:cNvGraphicFramePr>
            <a:graphicFrameLocks noChangeAspect="1"/>
          </p:cNvGraphicFramePr>
          <p:nvPr/>
        </p:nvGraphicFramePr>
        <p:xfrm>
          <a:off x="3140075" y="5427663"/>
          <a:ext cx="279400" cy="431800"/>
        </p:xfrm>
        <a:graphic>
          <a:graphicData uri="http://schemas.openxmlformats.org/presentationml/2006/ole">
            <mc:AlternateContent xmlns:mc="http://schemas.openxmlformats.org/markup-compatibility/2006">
              <mc:Choice xmlns:v="urn:schemas-microsoft-com:vml" Requires="v">
                <p:oleObj spid="_x0000_s33808" name="方程式" r:id="rId10" imgW="152280" imgH="215640" progId="Equation.3">
                  <p:embed/>
                </p:oleObj>
              </mc:Choice>
              <mc:Fallback>
                <p:oleObj name="方程式" r:id="rId10" imgW="152280" imgH="2156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5427663"/>
                        <a:ext cx="279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err="1" smtClean="0">
                <a:solidFill>
                  <a:srgbClr val="003399"/>
                </a:solidFill>
              </a:rPr>
              <a:t>Homomorphic</a:t>
            </a:r>
            <a:r>
              <a:rPr lang="en-US" altLang="zh-TW" b="1" dirty="0" smtClean="0">
                <a:solidFill>
                  <a:srgbClr val="003399"/>
                </a:solidFill>
              </a:rPr>
              <a:t> Filtering: </a:t>
            </a:r>
            <a:r>
              <a:rPr lang="en-US" altLang="zh-TW" b="1" dirty="0" smtClean="0">
                <a:solidFill>
                  <a:srgbClr val="C00000"/>
                </a:solidFill>
              </a:rPr>
              <a:t>Example</a:t>
            </a:r>
            <a:endParaRPr lang="en-US" dirty="0">
              <a:solidFill>
                <a:srgbClr val="C00000"/>
              </a:solidFill>
            </a:endParaRPr>
          </a:p>
        </p:txBody>
      </p:sp>
      <p:sp>
        <p:nvSpPr>
          <p:cNvPr id="4" name="Rectangle 3"/>
          <p:cNvSpPr txBox="1">
            <a:spLocks noChangeArrowheads="1"/>
          </p:cNvSpPr>
          <p:nvPr/>
        </p:nvSpPr>
        <p:spPr>
          <a:xfrm>
            <a:off x="241300" y="1571625"/>
            <a:ext cx="8902700" cy="45259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altLang="zh-TW" sz="2900" b="0" i="0" u="none" strike="noStrike" kern="1200" cap="none" spc="0" normalizeH="0" baseline="0" noProof="0" smtClean="0">
                <a:ln>
                  <a:noFill/>
                </a:ln>
                <a:solidFill>
                  <a:schemeClr val="tx1"/>
                </a:solidFill>
                <a:effectLst/>
                <a:uLnTx/>
                <a:uFillTx/>
                <a:latin typeface="+mn-lt"/>
                <a:ea typeface="+mn-ea"/>
                <a:cs typeface="+mn-cs"/>
              </a:rPr>
              <a:t>The result of processing this image by homomorphic filtering is with        =0.5 and         =2.0 in the above filter function</a:t>
            </a:r>
            <a:endParaRPr kumimoji="0" lang="en-US" altLang="zh-TW" sz="2900" b="0" i="0" u="none" strike="noStrike" kern="1200" cap="none" spc="0" normalizeH="0" baseline="0" noProof="0">
              <a:ln>
                <a:noFill/>
              </a:ln>
              <a:solidFill>
                <a:schemeClr val="tx1"/>
              </a:solidFill>
              <a:effectLst/>
              <a:uLnTx/>
              <a:uFillTx/>
              <a:latin typeface="+mn-lt"/>
              <a:ea typeface="+mn-ea"/>
              <a:cs typeface="+mn-cs"/>
            </a:endParaRPr>
          </a:p>
        </p:txBody>
      </p:sp>
      <p:graphicFrame>
        <p:nvGraphicFramePr>
          <p:cNvPr id="5" name="Content Placeholder 4"/>
          <p:cNvGraphicFramePr>
            <a:graphicFrameLocks noGrp="1" noChangeAspect="1"/>
          </p:cNvGraphicFramePr>
          <p:nvPr>
            <p:ph sz="quarter" idx="4294967295"/>
          </p:nvPr>
        </p:nvGraphicFramePr>
        <p:xfrm>
          <a:off x="5364163" y="1908175"/>
          <a:ext cx="576262" cy="647700"/>
        </p:xfrm>
        <a:graphic>
          <a:graphicData uri="http://schemas.openxmlformats.org/presentationml/2006/ole">
            <mc:AlternateContent xmlns:mc="http://schemas.openxmlformats.org/markup-compatibility/2006">
              <mc:Choice xmlns:v="urn:schemas-microsoft-com:vml" Requires="v">
                <p:oleObj spid="_x0000_s34822" name="方程式" r:id="rId3" imgW="177480" imgH="215640" progId="Equation.3">
                  <p:embed/>
                </p:oleObj>
              </mc:Choice>
              <mc:Fallback>
                <p:oleObj name="方程式" r:id="rId3" imgW="177480" imgH="215640" progId="Equation.3">
                  <p:embed/>
                  <p:pic>
                    <p:nvPicPr>
                      <p:cNvPr id="0" name="Content Placeholder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1908175"/>
                        <a:ext cx="576262"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Grp="1" noChangeAspect="1"/>
          </p:cNvGraphicFramePr>
          <p:nvPr>
            <p:ph sz="quarter" idx="4294967295"/>
          </p:nvPr>
        </p:nvGraphicFramePr>
        <p:xfrm>
          <a:off x="3059113" y="1897063"/>
          <a:ext cx="465137" cy="658812"/>
        </p:xfrm>
        <a:graphic>
          <a:graphicData uri="http://schemas.openxmlformats.org/presentationml/2006/ole">
            <mc:AlternateContent xmlns:mc="http://schemas.openxmlformats.org/markup-compatibility/2006">
              <mc:Choice xmlns:v="urn:schemas-microsoft-com:vml" Requires="v">
                <p:oleObj spid="_x0000_s34823" name="方程式" r:id="rId5" imgW="152280" imgH="215640" progId="Equation.3">
                  <p:embed/>
                </p:oleObj>
              </mc:Choice>
              <mc:Fallback>
                <p:oleObj name="方程式" r:id="rId5" imgW="15228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1897063"/>
                        <a:ext cx="465137"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11" descr="door"/>
          <p:cNvPicPr>
            <a:picLocks noChangeAspect="1" noChangeArrowheads="1"/>
          </p:cNvPicPr>
          <p:nvPr/>
        </p:nvPicPr>
        <p:blipFill>
          <a:blip r:embed="rId7" cstate="print"/>
          <a:srcRect/>
          <a:stretch>
            <a:fillRect/>
          </a:stretch>
        </p:blipFill>
        <p:spPr bwMode="auto">
          <a:xfrm>
            <a:off x="520700" y="2905125"/>
            <a:ext cx="8299450" cy="3800475"/>
          </a:xfrm>
          <a:prstGeom prst="rect">
            <a:avLst/>
          </a:prstGeom>
          <a:noFill/>
        </p:spPr>
      </p:pic>
      <p:sp>
        <p:nvSpPr>
          <p:cNvPr id="8" name="Text Box 12"/>
          <p:cNvSpPr txBox="1">
            <a:spLocks noChangeArrowheads="1"/>
          </p:cNvSpPr>
          <p:nvPr/>
        </p:nvSpPr>
        <p:spPr bwMode="gray">
          <a:xfrm>
            <a:off x="900113" y="1612900"/>
            <a:ext cx="7920037" cy="1577975"/>
          </a:xfrm>
          <a:prstGeom prst="rect">
            <a:avLst/>
          </a:prstGeom>
          <a:solidFill>
            <a:srgbClr val="FFCC00"/>
          </a:solidFill>
          <a:ln w="25400">
            <a:solidFill>
              <a:schemeClr val="tx1"/>
            </a:solidFill>
            <a:miter lim="800000"/>
            <a:headEnd/>
            <a:tailEnd/>
          </a:ln>
          <a:effectLst/>
        </p:spPr>
        <p:txBody>
          <a:bodyPr>
            <a:spAutoFit/>
          </a:bodyPr>
          <a:lstStyle/>
          <a:p>
            <a:pPr algn="l">
              <a:spcBef>
                <a:spcPct val="20000"/>
              </a:spcBef>
              <a:buFont typeface="Wingdings" pitchFamily="2" charset="2"/>
              <a:buNone/>
            </a:pPr>
            <a:r>
              <a:rPr lang="en-US" altLang="zh-TW" sz="2400">
                <a:solidFill>
                  <a:srgbClr val="0000CC"/>
                </a:solidFill>
                <a:latin typeface="Arial" charset="0"/>
              </a:rPr>
              <a:t>A reduction of dynamic range in the brightness, together with an increase in contrast, brought out the details of objects inside the room and balanced the gray levels of the outside wall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Sample\Thank you\p3.jpg"/>
          <p:cNvPicPr>
            <a:picLocks noChangeAspect="1" noChangeArrowheads="1"/>
          </p:cNvPicPr>
          <p:nvPr/>
        </p:nvPicPr>
        <p:blipFill>
          <a:blip r:embed="rId2" cstate="print"/>
          <a:srcRect/>
          <a:stretch>
            <a:fillRect/>
          </a:stretch>
        </p:blipFill>
        <p:spPr bwMode="auto">
          <a:xfrm>
            <a:off x="2209800" y="1752600"/>
            <a:ext cx="4932506" cy="2971800"/>
          </a:xfrm>
          <a:prstGeom prst="rect">
            <a:avLst/>
          </a:prstGeom>
          <a:noFill/>
          <a:ln w="9525">
            <a:noFill/>
            <a:miter lim="800000"/>
            <a:headEnd/>
            <a:tailEnd/>
          </a:ln>
        </p:spPr>
      </p:pic>
      <p:sp>
        <p:nvSpPr>
          <p:cNvPr id="5" name="TextBox 9"/>
          <p:cNvSpPr txBox="1">
            <a:spLocks noChangeArrowheads="1"/>
          </p:cNvSpPr>
          <p:nvPr/>
        </p:nvSpPr>
        <p:spPr bwMode="auto">
          <a:xfrm>
            <a:off x="1524000" y="4953000"/>
            <a:ext cx="6357938" cy="830997"/>
          </a:xfrm>
          <a:prstGeom prst="rect">
            <a:avLst/>
          </a:prstGeom>
          <a:noFill/>
          <a:ln w="9525">
            <a:noFill/>
            <a:miter lim="800000"/>
            <a:headEnd/>
            <a:tailEnd/>
          </a:ln>
        </p:spPr>
        <p:txBody>
          <a:bodyPr>
            <a:spAutoFit/>
          </a:bodyPr>
          <a:lstStyle/>
          <a:p>
            <a:pPr algn="ctr"/>
            <a:r>
              <a:rPr lang="en-US" sz="4800" b="1" dirty="0">
                <a:solidFill>
                  <a:srgbClr val="002060"/>
                </a:solidFill>
                <a:latin typeface="Script MT Bold" pitchFamily="66" charset="0"/>
              </a:rPr>
              <a:t>Any </a:t>
            </a:r>
            <a:r>
              <a:rPr lang="en-US" sz="4800" b="1" dirty="0" smtClean="0">
                <a:solidFill>
                  <a:srgbClr val="002060"/>
                </a:solidFill>
                <a:latin typeface="Script MT Bold" pitchFamily="66" charset="0"/>
              </a:rPr>
              <a:t>Questions ?</a:t>
            </a:r>
            <a:endParaRPr lang="en-US" sz="4800" b="1" dirty="0">
              <a:solidFill>
                <a:srgbClr val="002060"/>
              </a:solidFill>
              <a:latin typeface="Script MT Bold"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ko-KR" sz="3600" b="1" dirty="0" smtClean="0">
                <a:solidFill>
                  <a:srgbClr val="003399"/>
                </a:solidFill>
              </a:rPr>
              <a:t>Correspondence between Filtering in the Spatial and Frequency Domains</a:t>
            </a:r>
            <a:endParaRPr lang="en-US" altLang="zh-TW" sz="3600" b="1" dirty="0" smtClean="0">
              <a:solidFill>
                <a:srgbClr val="003399"/>
              </a:solidFill>
            </a:endParaRPr>
          </a:p>
        </p:txBody>
      </p:sp>
      <p:sp>
        <p:nvSpPr>
          <p:cNvPr id="4" name="Rectangle 2"/>
          <p:cNvSpPr txBox="1">
            <a:spLocks noChangeArrowheads="1"/>
          </p:cNvSpPr>
          <p:nvPr/>
        </p:nvSpPr>
        <p:spPr>
          <a:xfrm>
            <a:off x="381000" y="3124200"/>
            <a:ext cx="6172200" cy="2514600"/>
          </a:xfrm>
          <a:prstGeom prst="rect">
            <a:avLst/>
          </a:prstGeom>
          <a:noFill/>
          <a:ln/>
        </p:spPr>
        <p:txBody>
          <a:bodyPr vert="horz">
            <a:normAutofit/>
          </a:bodyPr>
          <a:lstStyle/>
          <a:p>
            <a:pPr marL="381000" marR="0" lvl="0" indent="-381000" algn="l" defTabSz="914400" rtl="0" eaLnBrk="1" fontAlgn="auto" latinLnBrk="0" hangingPunct="1">
              <a:lnSpc>
                <a:spcPct val="100000"/>
              </a:lnSpc>
              <a:spcBef>
                <a:spcPts val="700"/>
              </a:spcBef>
              <a:spcAft>
                <a:spcPts val="0"/>
              </a:spcAft>
              <a:buClr>
                <a:schemeClr val="accent2"/>
              </a:buClr>
              <a:buSzPct val="60000"/>
              <a:buFontTx/>
              <a:buNone/>
              <a:tabLst/>
              <a:defRPr/>
            </a:pPr>
            <a:endParaRPr kumimoji="0" lang="en-US" sz="2800" b="0" i="0" u="none" strike="noStrike" kern="1200" cap="none" spc="0" normalizeH="0" baseline="0" noProof="0" smtClean="0">
              <a:ln>
                <a:noFill/>
              </a:ln>
              <a:solidFill>
                <a:schemeClr val="tx1"/>
              </a:solidFill>
              <a:effectLst/>
              <a:uLnTx/>
              <a:uFillTx/>
              <a:latin typeface="+mn-lt"/>
              <a:ea typeface="+mn-ea"/>
              <a:cs typeface="+mn-cs"/>
            </a:endParaRPr>
          </a:p>
          <a:p>
            <a:pPr marL="800100" marR="0" lvl="1" indent="-34290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en-US" sz="2800" b="0" i="0" u="none" strike="noStrike" kern="1200" cap="none" spc="0" normalizeH="0" baseline="0" noProof="0">
              <a:ln>
                <a:noFill/>
              </a:ln>
              <a:solidFill>
                <a:schemeClr val="hlink"/>
              </a:solidFill>
              <a:effectLst/>
              <a:uLnTx/>
              <a:uFillTx/>
              <a:latin typeface="+mn-lt"/>
              <a:ea typeface="+mn-ea"/>
              <a:cs typeface="+mn-cs"/>
            </a:endParaRPr>
          </a:p>
        </p:txBody>
      </p:sp>
      <p:sp>
        <p:nvSpPr>
          <p:cNvPr id="5" name="Text Box 4"/>
          <p:cNvSpPr txBox="1">
            <a:spLocks noChangeArrowheads="1"/>
          </p:cNvSpPr>
          <p:nvPr/>
        </p:nvSpPr>
        <p:spPr bwMode="auto">
          <a:xfrm>
            <a:off x="457200" y="4068762"/>
            <a:ext cx="4038600" cy="579438"/>
          </a:xfrm>
          <a:prstGeom prst="rect">
            <a:avLst/>
          </a:prstGeom>
          <a:noFill/>
          <a:ln w="9525">
            <a:noFill/>
            <a:miter lim="800000"/>
            <a:headEnd/>
            <a:tailEnd/>
          </a:ln>
          <a:effectLst/>
        </p:spPr>
        <p:txBody>
          <a:bodyPr>
            <a:spAutoFit/>
          </a:bodyPr>
          <a:lstStyle/>
          <a:p>
            <a:pPr algn="ctr">
              <a:spcBef>
                <a:spcPct val="20000"/>
              </a:spcBef>
            </a:pPr>
            <a:r>
              <a:rPr lang="en-US" sz="3200" b="0" dirty="0"/>
              <a:t>G(</a:t>
            </a:r>
            <a:r>
              <a:rPr lang="en-US" sz="3200" b="0" dirty="0" err="1"/>
              <a:t>u,v</a:t>
            </a:r>
            <a:r>
              <a:rPr lang="en-US" sz="3200" b="0" dirty="0"/>
              <a:t>)=F(</a:t>
            </a:r>
            <a:r>
              <a:rPr lang="en-US" sz="3200" b="0" dirty="0" err="1"/>
              <a:t>u,v</a:t>
            </a:r>
            <a:r>
              <a:rPr lang="en-US" sz="3200" b="0" dirty="0"/>
              <a:t>)</a:t>
            </a:r>
            <a:r>
              <a:rPr lang="en-US" b="0" dirty="0">
                <a:cs typeface="Times New Roman" pitchFamily="18" charset="0"/>
                <a:sym typeface="Symbol" pitchFamily="18" charset="2"/>
              </a:rPr>
              <a:t></a:t>
            </a:r>
            <a:r>
              <a:rPr lang="en-US" sz="3200" b="0" dirty="0"/>
              <a:t>H(</a:t>
            </a:r>
            <a:r>
              <a:rPr lang="en-US" sz="3200" b="0" dirty="0" err="1"/>
              <a:t>u,v</a:t>
            </a:r>
            <a:r>
              <a:rPr lang="en-US" sz="3200" b="0" dirty="0"/>
              <a:t>)</a:t>
            </a:r>
            <a:endParaRPr lang="en-US" sz="3200" dirty="0"/>
          </a:p>
        </p:txBody>
      </p:sp>
      <p:sp>
        <p:nvSpPr>
          <p:cNvPr id="6" name="Text Box 5"/>
          <p:cNvSpPr txBox="1">
            <a:spLocks noChangeArrowheads="1"/>
          </p:cNvSpPr>
          <p:nvPr/>
        </p:nvSpPr>
        <p:spPr bwMode="auto">
          <a:xfrm>
            <a:off x="685800" y="2743200"/>
            <a:ext cx="4191000" cy="579438"/>
          </a:xfrm>
          <a:prstGeom prst="rect">
            <a:avLst/>
          </a:prstGeom>
          <a:noFill/>
          <a:ln w="9525">
            <a:noFill/>
            <a:miter lim="800000"/>
            <a:headEnd/>
            <a:tailEnd/>
          </a:ln>
          <a:effectLst/>
        </p:spPr>
        <p:txBody>
          <a:bodyPr>
            <a:spAutoFit/>
          </a:bodyPr>
          <a:lstStyle/>
          <a:p>
            <a:pPr algn="ctr">
              <a:spcBef>
                <a:spcPct val="20000"/>
              </a:spcBef>
            </a:pPr>
            <a:r>
              <a:rPr lang="en-US" sz="3200" b="0" dirty="0"/>
              <a:t>g(</a:t>
            </a:r>
            <a:r>
              <a:rPr lang="en-US" sz="3200" b="0" dirty="0" err="1"/>
              <a:t>x,y</a:t>
            </a:r>
            <a:r>
              <a:rPr lang="en-US" sz="3200" b="0" dirty="0"/>
              <a:t>)=h(</a:t>
            </a:r>
            <a:r>
              <a:rPr lang="en-US" sz="3200" b="0" dirty="0" err="1"/>
              <a:t>x,y</a:t>
            </a:r>
            <a:r>
              <a:rPr lang="en-US" sz="3200" b="0" dirty="0"/>
              <a:t>)</a:t>
            </a:r>
            <a:r>
              <a:rPr lang="en-US" sz="3200" b="0" dirty="0">
                <a:sym typeface="Symbol" pitchFamily="18" charset="2"/>
              </a:rPr>
              <a:t></a:t>
            </a:r>
            <a:r>
              <a:rPr lang="en-US" sz="3200" b="0" dirty="0"/>
              <a:t>f(</a:t>
            </a:r>
            <a:r>
              <a:rPr lang="en-US" sz="3200" b="0" dirty="0" err="1"/>
              <a:t>x,y</a:t>
            </a:r>
            <a:r>
              <a:rPr lang="en-US" sz="3200" b="0" dirty="0"/>
              <a:t>)</a:t>
            </a:r>
            <a:endParaRPr lang="en-US" sz="3200" dirty="0"/>
          </a:p>
        </p:txBody>
      </p:sp>
      <p:sp>
        <p:nvSpPr>
          <p:cNvPr id="7" name="Rectangle 6"/>
          <p:cNvSpPr>
            <a:spLocks noChangeArrowheads="1"/>
          </p:cNvSpPr>
          <p:nvPr/>
        </p:nvSpPr>
        <p:spPr bwMode="auto">
          <a:xfrm>
            <a:off x="457200" y="5334000"/>
            <a:ext cx="8305800" cy="1066800"/>
          </a:xfrm>
          <a:prstGeom prst="rect">
            <a:avLst/>
          </a:prstGeom>
          <a:noFill/>
          <a:ln w="9525">
            <a:noFill/>
            <a:miter lim="800000"/>
            <a:headEnd/>
            <a:tailEnd/>
          </a:ln>
          <a:effectLst/>
        </p:spPr>
        <p:txBody>
          <a:bodyPr/>
          <a:lstStyle/>
          <a:p>
            <a:pPr marL="381000" indent="-381000">
              <a:spcBef>
                <a:spcPct val="20000"/>
              </a:spcBef>
              <a:buFontTx/>
              <a:buChar char="•"/>
            </a:pPr>
            <a:r>
              <a:rPr lang="en-US" sz="2800" b="0" dirty="0" smtClean="0"/>
              <a:t>Filtering </a:t>
            </a:r>
            <a:r>
              <a:rPr lang="en-US" sz="2800" b="0" dirty="0"/>
              <a:t>in Frequency Domain with H(</a:t>
            </a:r>
            <a:r>
              <a:rPr lang="en-US" sz="2800" b="0" dirty="0" err="1"/>
              <a:t>u,v</a:t>
            </a:r>
            <a:r>
              <a:rPr lang="en-US" sz="2800" b="0" dirty="0"/>
              <a:t>) is equivalent to filtering in Spatial Domain with f(</a:t>
            </a:r>
            <a:r>
              <a:rPr lang="en-US" sz="2800" b="0" dirty="0" err="1"/>
              <a:t>x,y</a:t>
            </a:r>
            <a:r>
              <a:rPr lang="en-US" sz="2800" b="0" dirty="0"/>
              <a:t>). </a:t>
            </a:r>
          </a:p>
        </p:txBody>
      </p:sp>
      <p:sp>
        <p:nvSpPr>
          <p:cNvPr id="8" name="AutoShape 7"/>
          <p:cNvSpPr>
            <a:spLocks noChangeArrowheads="1"/>
          </p:cNvSpPr>
          <p:nvPr/>
        </p:nvSpPr>
        <p:spPr bwMode="auto">
          <a:xfrm>
            <a:off x="2362200" y="3429000"/>
            <a:ext cx="304800" cy="533400"/>
          </a:xfrm>
          <a:prstGeom prst="downArrow">
            <a:avLst>
              <a:gd name="adj1" fmla="val 50000"/>
              <a:gd name="adj2" fmla="val 75000"/>
            </a:avLst>
          </a:prstGeom>
          <a:solidFill>
            <a:srgbClr val="00B0F0"/>
          </a:solidFill>
          <a:ln w="9525">
            <a:solidFill>
              <a:schemeClr val="bg2"/>
            </a:solidFill>
            <a:miter lim="800000"/>
            <a:headEnd/>
            <a:tailEnd/>
          </a:ln>
          <a:effectLst/>
        </p:spPr>
        <p:txBody>
          <a:bodyPr wrap="none" anchor="ctr"/>
          <a:lstStyle/>
          <a:p>
            <a:endParaRPr lang="en-US"/>
          </a:p>
        </p:txBody>
      </p:sp>
      <p:sp>
        <p:nvSpPr>
          <p:cNvPr id="9" name="Text Box 8"/>
          <p:cNvSpPr txBox="1">
            <a:spLocks noChangeArrowheads="1"/>
          </p:cNvSpPr>
          <p:nvPr/>
        </p:nvSpPr>
        <p:spPr bwMode="auto">
          <a:xfrm>
            <a:off x="5181600" y="3962400"/>
            <a:ext cx="3200400" cy="830997"/>
          </a:xfrm>
          <a:prstGeom prst="rect">
            <a:avLst/>
          </a:prstGeom>
          <a:noFill/>
          <a:ln w="9525">
            <a:noFill/>
            <a:miter lim="800000"/>
            <a:headEnd/>
            <a:tailEnd/>
          </a:ln>
          <a:effectLst/>
        </p:spPr>
        <p:txBody>
          <a:bodyPr>
            <a:spAutoFit/>
          </a:bodyPr>
          <a:lstStyle/>
          <a:p>
            <a:pPr algn="ctr">
              <a:spcBef>
                <a:spcPct val="50000"/>
              </a:spcBef>
            </a:pPr>
            <a:r>
              <a:rPr lang="en-US" sz="2400" b="1" dirty="0">
                <a:solidFill>
                  <a:srgbClr val="FF0000"/>
                </a:solidFill>
              </a:rPr>
              <a:t>Multiplication</a:t>
            </a:r>
            <a:r>
              <a:rPr lang="en-US" sz="2400" b="1" dirty="0"/>
              <a:t> </a:t>
            </a:r>
            <a:r>
              <a:rPr lang="en-US" sz="2400" b="1" dirty="0">
                <a:solidFill>
                  <a:srgbClr val="0000FF"/>
                </a:solidFill>
              </a:rPr>
              <a:t>in </a:t>
            </a:r>
            <a:r>
              <a:rPr lang="en-US" sz="2400" b="1" dirty="0">
                <a:solidFill>
                  <a:srgbClr val="0000FF"/>
                </a:solidFill>
                <a:latin typeface="Times New Roman" pitchFamily="18" charset="0"/>
              </a:rPr>
              <a:t>Frequency</a:t>
            </a:r>
            <a:r>
              <a:rPr lang="en-US" sz="2400" b="1" dirty="0">
                <a:solidFill>
                  <a:srgbClr val="0000FF"/>
                </a:solidFill>
              </a:rPr>
              <a:t> Domain</a:t>
            </a:r>
          </a:p>
        </p:txBody>
      </p:sp>
      <p:sp>
        <p:nvSpPr>
          <p:cNvPr id="10" name="Text Box 9"/>
          <p:cNvSpPr txBox="1">
            <a:spLocks noChangeArrowheads="1"/>
          </p:cNvSpPr>
          <p:nvPr/>
        </p:nvSpPr>
        <p:spPr bwMode="auto">
          <a:xfrm>
            <a:off x="5410200" y="2667000"/>
            <a:ext cx="2743200" cy="830997"/>
          </a:xfrm>
          <a:prstGeom prst="rect">
            <a:avLst/>
          </a:prstGeom>
          <a:noFill/>
          <a:ln w="9525">
            <a:noFill/>
            <a:miter lim="800000"/>
            <a:headEnd/>
            <a:tailEnd/>
          </a:ln>
          <a:effectLst/>
        </p:spPr>
        <p:txBody>
          <a:bodyPr>
            <a:spAutoFit/>
          </a:bodyPr>
          <a:lstStyle/>
          <a:p>
            <a:pPr algn="ctr">
              <a:spcBef>
                <a:spcPct val="50000"/>
              </a:spcBef>
            </a:pPr>
            <a:r>
              <a:rPr lang="en-US" sz="2400" b="1" dirty="0">
                <a:solidFill>
                  <a:srgbClr val="FF0000"/>
                </a:solidFill>
              </a:rPr>
              <a:t>Convolution </a:t>
            </a:r>
            <a:r>
              <a:rPr lang="en-US" sz="2400" b="1" dirty="0">
                <a:solidFill>
                  <a:srgbClr val="0000FF"/>
                </a:solidFill>
              </a:rPr>
              <a:t>in Time Domain</a:t>
            </a:r>
          </a:p>
        </p:txBody>
      </p:sp>
      <p:sp>
        <p:nvSpPr>
          <p:cNvPr id="11" name="AutoShape 10"/>
          <p:cNvSpPr>
            <a:spLocks noChangeArrowheads="1"/>
          </p:cNvSpPr>
          <p:nvPr/>
        </p:nvSpPr>
        <p:spPr bwMode="auto">
          <a:xfrm>
            <a:off x="6629400" y="3505200"/>
            <a:ext cx="304800" cy="457200"/>
          </a:xfrm>
          <a:prstGeom prst="upDownArrow">
            <a:avLst>
              <a:gd name="adj1" fmla="val 50000"/>
              <a:gd name="adj2" fmla="val 30000"/>
            </a:avLst>
          </a:prstGeom>
          <a:solidFill>
            <a:srgbClr val="00B0F0"/>
          </a:solidFill>
          <a:ln w="9525">
            <a:solidFill>
              <a:schemeClr val="bg2"/>
            </a:solidFill>
            <a:miter lim="800000"/>
            <a:headEnd/>
            <a:tailEnd/>
          </a:ln>
          <a:effectLst/>
        </p:spPr>
        <p:txBody>
          <a:bodyPr wrap="none" anchor="ctr"/>
          <a:lstStyle/>
          <a:p>
            <a:endParaRPr lang="en-US" dirty="0">
              <a:solidFill>
                <a:srgbClr val="FFC000"/>
              </a:solidFill>
            </a:endParaRPr>
          </a:p>
        </p:txBody>
      </p:sp>
      <p:sp>
        <p:nvSpPr>
          <p:cNvPr id="12" name="Rectangle 11"/>
          <p:cNvSpPr/>
          <p:nvPr/>
        </p:nvSpPr>
        <p:spPr>
          <a:xfrm>
            <a:off x="609600" y="1676400"/>
            <a:ext cx="8229600" cy="954107"/>
          </a:xfrm>
          <a:prstGeom prst="rect">
            <a:avLst/>
          </a:prstGeom>
        </p:spPr>
        <p:txBody>
          <a:bodyPr wrap="square">
            <a:spAutoFit/>
          </a:bodyPr>
          <a:lstStyle/>
          <a:p>
            <a:r>
              <a:rPr lang="en-US" altLang="zh-CN" sz="2800" b="1" dirty="0" smtClean="0">
                <a:solidFill>
                  <a:srgbClr val="C00000"/>
                </a:solidFill>
              </a:rPr>
              <a:t>Filter in the Spatial Domain can be expressed by the convolution function.</a:t>
            </a:r>
            <a:endParaRPr lang="en-US" altLang="zh-CN" sz="2800" b="1" dirty="0">
              <a:solidFill>
                <a:srgbClr val="C0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rane_p190"/>
          <p:cNvPicPr>
            <a:picLocks noChangeAspect="1" noChangeArrowheads="1"/>
          </p:cNvPicPr>
          <p:nvPr/>
        </p:nvPicPr>
        <p:blipFill>
          <a:blip r:embed="rId2" cstate="print">
            <a:lum bright="-6000"/>
          </a:blip>
          <a:srcRect/>
          <a:stretch>
            <a:fillRect/>
          </a:stretch>
        </p:blipFill>
        <p:spPr bwMode="auto">
          <a:xfrm>
            <a:off x="4724400" y="251769"/>
            <a:ext cx="4114800" cy="6301431"/>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a:xfrm>
            <a:off x="1066800" y="2438400"/>
            <a:ext cx="2762250" cy="485775"/>
          </a:xfrm>
          <a:prstGeom prst="rect">
            <a:avLst/>
          </a:prstGeom>
          <a:noFill/>
        </p:spPr>
      </p:pic>
      <p:pic>
        <p:nvPicPr>
          <p:cNvPr id="6" name="Picture 6"/>
          <p:cNvPicPr>
            <a:picLocks noChangeAspect="1" noChangeArrowheads="1"/>
          </p:cNvPicPr>
          <p:nvPr/>
        </p:nvPicPr>
        <p:blipFill>
          <a:blip r:embed="rId4" cstate="print"/>
          <a:srcRect/>
          <a:stretch>
            <a:fillRect/>
          </a:stretch>
        </p:blipFill>
        <p:spPr bwMode="auto">
          <a:xfrm>
            <a:off x="1219200" y="4114800"/>
            <a:ext cx="2619375" cy="449263"/>
          </a:xfrm>
          <a:prstGeom prst="rect">
            <a:avLst/>
          </a:prstGeom>
          <a:noFill/>
          <a:ln w="12700" cap="sq">
            <a:noFill/>
            <a:miter lim="800000"/>
            <a:headEnd type="none" w="sm" len="sm"/>
            <a:tailEnd type="none" w="sm" len="sm"/>
          </a:ln>
        </p:spPr>
      </p:pic>
      <p:sp>
        <p:nvSpPr>
          <p:cNvPr id="7" name="AutoShape 7"/>
          <p:cNvSpPr>
            <a:spLocks noChangeArrowheads="1"/>
          </p:cNvSpPr>
          <p:nvPr/>
        </p:nvSpPr>
        <p:spPr bwMode="auto">
          <a:xfrm>
            <a:off x="2362200" y="3124200"/>
            <a:ext cx="228600" cy="838200"/>
          </a:xfrm>
          <a:prstGeom prst="upDownArrow">
            <a:avLst>
              <a:gd name="adj1" fmla="val 50000"/>
              <a:gd name="adj2" fmla="val 73333"/>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smtClean="0">
                <a:solidFill>
                  <a:srgbClr val="003399"/>
                </a:solidFill>
              </a:rPr>
              <a:t>Some Basic Filters</a:t>
            </a:r>
            <a:endParaRPr lang="en-US" altLang="zh-TW" b="1" dirty="0">
              <a:solidFill>
                <a:srgbClr val="003399"/>
              </a:solidFill>
            </a:endParaRPr>
          </a:p>
        </p:txBody>
      </p:sp>
      <p:sp>
        <p:nvSpPr>
          <p:cNvPr id="3" name="Content Placeholder 2"/>
          <p:cNvSpPr>
            <a:spLocks noGrp="1"/>
          </p:cNvSpPr>
          <p:nvPr>
            <p:ph sz="quarter" idx="1"/>
          </p:nvPr>
        </p:nvSpPr>
        <p:spPr>
          <a:xfrm>
            <a:off x="612648" y="1600200"/>
            <a:ext cx="8153400" cy="3657600"/>
          </a:xfrm>
        </p:spPr>
        <p:txBody>
          <a:bodyPr/>
          <a:lstStyle/>
          <a:p>
            <a:r>
              <a:rPr lang="en-GB" sz="3200" b="1" dirty="0" smtClean="0">
                <a:solidFill>
                  <a:srgbClr val="C00000"/>
                </a:solidFill>
              </a:rPr>
              <a:t>Notch Filter</a:t>
            </a:r>
          </a:p>
          <a:p>
            <a:r>
              <a:rPr lang="en-GB" sz="2800" dirty="0" smtClean="0"/>
              <a:t>Forces the average value of an image to zero</a:t>
            </a:r>
          </a:p>
          <a:p>
            <a:r>
              <a:rPr lang="en-US" sz="2800" b="1" dirty="0" smtClean="0">
                <a:solidFill>
                  <a:srgbClr val="0000FF"/>
                </a:solidFill>
              </a:rPr>
              <a:t>Average value of an image given by F(0, 0)</a:t>
            </a:r>
          </a:p>
          <a:p>
            <a:r>
              <a:rPr lang="en-US" sz="2800" dirty="0" smtClean="0"/>
              <a:t>Set F(0, 0) to zero in the Frequency domain</a:t>
            </a:r>
          </a:p>
          <a:p>
            <a:pPr lvl="1"/>
            <a:r>
              <a:rPr lang="en-US" sz="2500" dirty="0" smtClean="0"/>
              <a:t>Take the inverse transform</a:t>
            </a:r>
          </a:p>
          <a:p>
            <a:pPr lvl="1"/>
            <a:r>
              <a:rPr lang="en-US" sz="2500" dirty="0" smtClean="0"/>
              <a:t>If the transform has been </a:t>
            </a:r>
            <a:r>
              <a:rPr lang="en-US" sz="2500" dirty="0" err="1" smtClean="0"/>
              <a:t>centred</a:t>
            </a:r>
            <a:r>
              <a:rPr lang="en-US" sz="2500" dirty="0" smtClean="0"/>
              <a:t>, the average value can be forced to zero by the following filter function:</a:t>
            </a:r>
            <a:endParaRPr lang="en-GB" sz="2500" dirty="0" smtClean="0"/>
          </a:p>
          <a:p>
            <a:endParaRPr lang="en-US" dirty="0"/>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57400" y="5307697"/>
            <a:ext cx="5238750" cy="1321703"/>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TW" b="1" dirty="0" smtClean="0">
                <a:solidFill>
                  <a:srgbClr val="003399"/>
                </a:solidFill>
              </a:rPr>
              <a:t>Notch Filter</a:t>
            </a:r>
            <a:endParaRPr lang="en-US" altLang="zh-TW" b="1" dirty="0" smtClean="0">
              <a:solidFill>
                <a:srgbClr val="003399"/>
              </a:solidFill>
            </a:endParaRPr>
          </a:p>
        </p:txBody>
      </p:sp>
      <p:sp>
        <p:nvSpPr>
          <p:cNvPr id="3" name="Content Placeholder 2"/>
          <p:cNvSpPr>
            <a:spLocks noGrp="1"/>
          </p:cNvSpPr>
          <p:nvPr>
            <p:ph sz="quarter" idx="1"/>
          </p:nvPr>
        </p:nvSpPr>
        <p:spPr>
          <a:xfrm>
            <a:off x="612648" y="1600200"/>
            <a:ext cx="8153400" cy="1371600"/>
          </a:xfrm>
        </p:spPr>
        <p:txBody>
          <a:bodyPr>
            <a:normAutofit fontScale="92500" lnSpcReduction="20000"/>
          </a:bodyPr>
          <a:lstStyle/>
          <a:p>
            <a:r>
              <a:rPr lang="en-US" sz="3200" dirty="0" smtClean="0"/>
              <a:t>Using a filter H(</a:t>
            </a:r>
            <a:r>
              <a:rPr lang="en-US" sz="3200" dirty="0" err="1" smtClean="0"/>
              <a:t>u,v</a:t>
            </a:r>
            <a:r>
              <a:rPr lang="en-US" sz="3200" dirty="0" smtClean="0"/>
              <a:t>) that is 0 at the center of the transform and 1 elsewhere, </a:t>
            </a:r>
          </a:p>
          <a:p>
            <a:r>
              <a:rPr lang="en-US" sz="3200" dirty="0" smtClean="0"/>
              <a:t>what’s the output image?</a:t>
            </a:r>
            <a:endParaRPr lang="en-US" sz="3200" dirty="0" smtClean="0">
              <a:cs typeface="Tahoma" pitchFamily="34" charset="0"/>
            </a:endParaRPr>
          </a:p>
          <a:p>
            <a:endParaRPr lang="en-US" dirty="0"/>
          </a:p>
        </p:txBody>
      </p:sp>
      <p:pic>
        <p:nvPicPr>
          <p:cNvPr id="4" name="Picture 6"/>
          <p:cNvPicPr>
            <a:picLocks noChangeAspect="1" noChangeArrowheads="1"/>
          </p:cNvPicPr>
          <p:nvPr/>
        </p:nvPicPr>
        <p:blipFill>
          <a:blip r:embed="rId3" cstate="print"/>
          <a:srcRect r="51057" b="32852"/>
          <a:stretch>
            <a:fillRect/>
          </a:stretch>
        </p:blipFill>
        <p:spPr bwMode="auto">
          <a:xfrm>
            <a:off x="762000" y="3200400"/>
            <a:ext cx="3657600" cy="2765505"/>
          </a:xfrm>
          <a:prstGeom prst="rect">
            <a:avLst/>
          </a:prstGeom>
          <a:noFill/>
          <a:ln w="9525">
            <a:noFill/>
            <a:miter lim="800000"/>
            <a:headEnd/>
            <a:tailEnd/>
          </a:ln>
          <a:effectLst/>
        </p:spPr>
      </p:pic>
      <p:pic>
        <p:nvPicPr>
          <p:cNvPr id="5" name="Picture 9"/>
          <p:cNvPicPr>
            <a:picLocks noChangeAspect="1" noChangeArrowheads="1"/>
          </p:cNvPicPr>
          <p:nvPr/>
        </p:nvPicPr>
        <p:blipFill>
          <a:blip r:embed="rId4" cstate="print"/>
          <a:srcRect/>
          <a:stretch>
            <a:fillRect/>
          </a:stretch>
        </p:blipFill>
        <p:spPr bwMode="auto">
          <a:xfrm>
            <a:off x="4724400" y="3200400"/>
            <a:ext cx="3657600" cy="276038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solidFill>
                  <a:srgbClr val="003399"/>
                </a:solidFill>
              </a:rPr>
              <a:t>Some Basic Filters</a:t>
            </a:r>
            <a:endParaRPr lang="en-US" dirty="0"/>
          </a:p>
        </p:txBody>
      </p:sp>
      <p:sp>
        <p:nvSpPr>
          <p:cNvPr id="3" name="Content Placeholder 2"/>
          <p:cNvSpPr>
            <a:spLocks noGrp="1"/>
          </p:cNvSpPr>
          <p:nvPr>
            <p:ph sz="quarter" idx="1"/>
          </p:nvPr>
        </p:nvSpPr>
        <p:spPr>
          <a:xfrm>
            <a:off x="612648" y="1600200"/>
            <a:ext cx="8153400" cy="2209800"/>
          </a:xfrm>
        </p:spPr>
        <p:txBody>
          <a:bodyPr/>
          <a:lstStyle/>
          <a:p>
            <a:pPr algn="just"/>
            <a:r>
              <a:rPr lang="en-US" altLang="zh-TW" sz="2800" b="1" dirty="0" err="1" smtClean="0">
                <a:solidFill>
                  <a:srgbClr val="C00000"/>
                </a:solidFill>
              </a:rPr>
              <a:t>Lowpass</a:t>
            </a:r>
            <a:r>
              <a:rPr lang="en-US" altLang="zh-TW" sz="2800" b="1" dirty="0" smtClean="0">
                <a:solidFill>
                  <a:srgbClr val="C00000"/>
                </a:solidFill>
              </a:rPr>
              <a:t> Filter: </a:t>
            </a:r>
            <a:r>
              <a:rPr lang="en-US" sz="2800" dirty="0" err="1" smtClean="0"/>
              <a:t>Lowpass</a:t>
            </a:r>
            <a:r>
              <a:rPr lang="en-US" sz="2800" dirty="0" smtClean="0"/>
              <a:t> filtered image have less sharp details than the original image</a:t>
            </a:r>
          </a:p>
          <a:p>
            <a:pPr lvl="1">
              <a:buClr>
                <a:srgbClr val="0000FF"/>
              </a:buClr>
              <a:buSzPct val="100000"/>
              <a:buFont typeface="Wingdings" pitchFamily="2" charset="2"/>
              <a:buChar char="§"/>
            </a:pPr>
            <a:r>
              <a:rPr lang="en-US" sz="2800" dirty="0" smtClean="0"/>
              <a:t>Attenuates high frequencies</a:t>
            </a:r>
          </a:p>
          <a:p>
            <a:pPr lvl="1">
              <a:buClr>
                <a:srgbClr val="0000FF"/>
              </a:buClr>
              <a:buSzPct val="100000"/>
              <a:buFont typeface="Wingdings" pitchFamily="2" charset="2"/>
              <a:buChar char="§"/>
            </a:pPr>
            <a:r>
              <a:rPr lang="en-US" sz="2800" dirty="0" smtClean="0"/>
              <a:t>Passes low frequencies</a:t>
            </a:r>
          </a:p>
          <a:p>
            <a:endParaRPr lang="en-US" dirty="0"/>
          </a:p>
        </p:txBody>
      </p:sp>
      <p:sp>
        <p:nvSpPr>
          <p:cNvPr id="4" name="Content Placeholder 2"/>
          <p:cNvSpPr txBox="1">
            <a:spLocks/>
          </p:cNvSpPr>
          <p:nvPr/>
        </p:nvSpPr>
        <p:spPr>
          <a:xfrm>
            <a:off x="612648" y="3810000"/>
            <a:ext cx="8153400" cy="3048000"/>
          </a:xfrm>
          <a:prstGeom prst="rect">
            <a:avLst/>
          </a:prstGeom>
        </p:spPr>
        <p:txBody>
          <a:bodyPr vert="horz">
            <a:normAutofit/>
          </a:bodyPr>
          <a:lstStyle/>
          <a:p>
            <a:pPr marL="320040" lvl="0" indent="-320040" algn="just">
              <a:spcBef>
                <a:spcPts val="700"/>
              </a:spcBef>
              <a:buClr>
                <a:schemeClr val="accent2"/>
              </a:buClr>
              <a:buSzPct val="60000"/>
              <a:buFont typeface="Wingdings"/>
              <a:buChar char=""/>
            </a:pPr>
            <a:r>
              <a:rPr lang="en-US" altLang="zh-TW" sz="2800" b="1" dirty="0" err="1" smtClean="0">
                <a:solidFill>
                  <a:srgbClr val="C00000"/>
                </a:solidFill>
              </a:rPr>
              <a:t>Highpass</a:t>
            </a:r>
            <a:r>
              <a:rPr lang="en-US" altLang="zh-TW" sz="2800" b="1" dirty="0" smtClean="0">
                <a:solidFill>
                  <a:srgbClr val="C00000"/>
                </a:solidFill>
              </a:rPr>
              <a:t> Filter: </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Highpass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filtered image have less gray level variations in the smooth areas &amp; emphasized transitional (e.g. edge) gray level details. Such an image appears sharper.</a:t>
            </a:r>
          </a:p>
          <a:p>
            <a:pPr marL="640080" marR="0" lvl="1" indent="-274320" algn="l" defTabSz="914400" rtl="0" eaLnBrk="1" fontAlgn="auto" latinLnBrk="0" hangingPunct="1">
              <a:lnSpc>
                <a:spcPct val="100000"/>
              </a:lnSpc>
              <a:spcBef>
                <a:spcPts val="550"/>
              </a:spcBef>
              <a:spcAft>
                <a:spcPts val="0"/>
              </a:spcAft>
              <a:buClr>
                <a:srgbClr val="0000FF"/>
              </a:buClr>
              <a:buSzPct val="100000"/>
              <a:buFont typeface="Wingdings"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Attenuates low frequencies</a:t>
            </a:r>
          </a:p>
          <a:p>
            <a:pPr marL="640080" marR="0" lvl="1" indent="-274320" algn="l" defTabSz="914400" rtl="0" eaLnBrk="1" fontAlgn="auto" latinLnBrk="0" hangingPunct="1">
              <a:lnSpc>
                <a:spcPct val="100000"/>
              </a:lnSpc>
              <a:spcBef>
                <a:spcPts val="550"/>
              </a:spcBef>
              <a:spcAft>
                <a:spcPts val="0"/>
              </a:spcAft>
              <a:buClr>
                <a:srgbClr val="0000FF"/>
              </a:buClr>
              <a:buSzPct val="100000"/>
              <a:buFont typeface="Wingdings"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Passes high frequencies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1217</TotalTime>
  <Words>2009</Words>
  <Application>Microsoft Office PowerPoint</Application>
  <PresentationFormat>On-screen Show (4:3)</PresentationFormat>
  <Paragraphs>196</Paragraphs>
  <Slides>42</Slides>
  <Notes>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3</vt:i4>
      </vt:variant>
      <vt:variant>
        <vt:lpstr>Slide Titles</vt:lpstr>
      </vt:variant>
      <vt:variant>
        <vt:i4>42</vt:i4>
      </vt:variant>
    </vt:vector>
  </HeadingPairs>
  <TitlesOfParts>
    <vt:vector size="62" baseType="lpstr">
      <vt:lpstr>微軟正黑體</vt:lpstr>
      <vt:lpstr>ＭＳ Ｐゴシック</vt:lpstr>
      <vt:lpstr>Arial</vt:lpstr>
      <vt:lpstr>Berlin Sans FB Demi</vt:lpstr>
      <vt:lpstr>Calibri</vt:lpstr>
      <vt:lpstr>Helvetica</vt:lpstr>
      <vt:lpstr>HY얕은샘물M</vt:lpstr>
      <vt:lpstr>新細明體</vt:lpstr>
      <vt:lpstr>Script MT Bold</vt:lpstr>
      <vt:lpstr>华文仿宋</vt:lpstr>
      <vt:lpstr>Symbol</vt:lpstr>
      <vt:lpstr>Tahoma</vt:lpstr>
      <vt:lpstr>Times New Roman</vt:lpstr>
      <vt:lpstr>Tw Cen MT</vt:lpstr>
      <vt:lpstr>Wingdings</vt:lpstr>
      <vt:lpstr>Wingdings 2</vt:lpstr>
      <vt:lpstr>Median</vt:lpstr>
      <vt:lpstr>Equation</vt:lpstr>
      <vt:lpstr>方程式</vt:lpstr>
      <vt:lpstr>Chart</vt:lpstr>
      <vt:lpstr>Image Enhancement In Frequency Domain</vt:lpstr>
      <vt:lpstr>Frequency Domain</vt:lpstr>
      <vt:lpstr>Frequency Domain Filtering</vt:lpstr>
      <vt:lpstr>Frequency Domain Filtering</vt:lpstr>
      <vt:lpstr>Correspondence between Filtering in the Spatial and Frequency Domains</vt:lpstr>
      <vt:lpstr>PowerPoint Presentation</vt:lpstr>
      <vt:lpstr>Some Basic Filters</vt:lpstr>
      <vt:lpstr>Notch Filter</vt:lpstr>
      <vt:lpstr>Some Basic Filters</vt:lpstr>
      <vt:lpstr>Lowpass Filter &amp; Highpass Filter</vt:lpstr>
      <vt:lpstr>PowerPoint Presentation</vt:lpstr>
      <vt:lpstr>Lowpass Filtering</vt:lpstr>
      <vt:lpstr>Ideal Lowpass filters (ILPF)</vt:lpstr>
      <vt:lpstr>Cutoff frequency</vt:lpstr>
      <vt:lpstr>Ideal Lowpass filters (ILPF): Example</vt:lpstr>
      <vt:lpstr>Ideal Lowpass filters (ILPF): Example</vt:lpstr>
      <vt:lpstr>Butterworth Lowpass filters (BLPF)</vt:lpstr>
      <vt:lpstr>Butterworth Lowpass filters (BLPF)</vt:lpstr>
      <vt:lpstr>Butterworth Lowpass filters (BLPF)</vt:lpstr>
      <vt:lpstr>PowerPoint Presentation</vt:lpstr>
      <vt:lpstr>Gaussian Lowpass filters (GLPF)</vt:lpstr>
      <vt:lpstr>Gaussian Lowpass filters (GLPF)</vt:lpstr>
      <vt:lpstr>Gaussian Lowpass filters (GLPF): Example</vt:lpstr>
      <vt:lpstr>Gaussian Lowpass filters (GLPF): Example</vt:lpstr>
      <vt:lpstr>Gaussian Lowpass filters (GLPF): Example</vt:lpstr>
      <vt:lpstr>PowerPoint Presentation</vt:lpstr>
      <vt:lpstr>Highpass Filtering</vt:lpstr>
      <vt:lpstr>Frequency domain highpass filters</vt:lpstr>
      <vt:lpstr>Ideal Highpass filters (IHPF)</vt:lpstr>
      <vt:lpstr>Butterworth Highpass filters (BHPF)</vt:lpstr>
      <vt:lpstr>Gaussian Highpass filters (GHPF)</vt:lpstr>
      <vt:lpstr>Example</vt:lpstr>
      <vt:lpstr>Homomorphic Filtering</vt:lpstr>
      <vt:lpstr>Homomorphic Filtering</vt:lpstr>
      <vt:lpstr>Homomorphic Filtering</vt:lpstr>
      <vt:lpstr>Can we separate low from high frequencies?</vt:lpstr>
      <vt:lpstr>Can we separate low from high frequencies?</vt:lpstr>
      <vt:lpstr>Homomorphic Filtering …</vt:lpstr>
      <vt:lpstr>Homomorphic Filtering …</vt:lpstr>
      <vt:lpstr>Homomorphic Filtering …</vt:lpstr>
      <vt:lpstr>Homomorphic Filtering: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Recognition</dc:title>
  <dc:creator>TANUJ</dc:creator>
  <cp:lastModifiedBy>Arshita Tripathi</cp:lastModifiedBy>
  <cp:revision>231</cp:revision>
  <dcterms:created xsi:type="dcterms:W3CDTF">2011-05-24T03:14:57Z</dcterms:created>
  <dcterms:modified xsi:type="dcterms:W3CDTF">2019-09-23T17:08:13Z</dcterms:modified>
</cp:coreProperties>
</file>